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" panose="020B0604020202020204" charset="0"/>
      <p:regular r:id="rId21"/>
    </p:embeddedFont>
    <p:embeddedFont>
      <p:font typeface="Montserrat Bold" panose="020B0604020202020204" charset="0"/>
      <p:regular r:id="rId22"/>
    </p:embeddedFont>
    <p:embeddedFont>
      <p:font typeface="Montserrat Bold Italics" panose="020B0604020202020204" charset="0"/>
      <p:regular r:id="rId23"/>
    </p:embeddedFont>
    <p:embeddedFont>
      <p:font typeface="Montserrat Italics" panose="020B0604020202020204" charset="0"/>
      <p:regular r:id="rId24"/>
    </p:embeddedFont>
    <p:embeddedFont>
      <p:font typeface="Montserrat Semi-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288E8D-F11E-45CC-A54E-1B287BFEC6AB}" v="93" dt="2023-11-14T14:03:13.5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54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 Ramsey" userId="6b26921d-872e-4ca2-8c4c-deff84d91515" providerId="ADAL" clId="{4B288E8D-F11E-45CC-A54E-1B287BFEC6AB}"/>
    <pc:docChg chg="custSel modSld">
      <pc:chgData name="Lee Ramsey" userId="6b26921d-872e-4ca2-8c4c-deff84d91515" providerId="ADAL" clId="{4B288E8D-F11E-45CC-A54E-1B287BFEC6AB}" dt="2023-11-14T14:24:02.094" v="383" actId="1076"/>
      <pc:docMkLst>
        <pc:docMk/>
      </pc:docMkLst>
      <pc:sldChg chg="modSp">
        <pc:chgData name="Lee Ramsey" userId="6b26921d-872e-4ca2-8c4c-deff84d91515" providerId="ADAL" clId="{4B288E8D-F11E-45CC-A54E-1B287BFEC6AB}" dt="2023-11-14T14:23:29.797" v="380" actId="20577"/>
        <pc:sldMkLst>
          <pc:docMk/>
          <pc:sldMk cId="0" sldId="257"/>
        </pc:sldMkLst>
        <pc:spChg chg="mod">
          <ac:chgData name="Lee Ramsey" userId="6b26921d-872e-4ca2-8c4c-deff84d91515" providerId="ADAL" clId="{4B288E8D-F11E-45CC-A54E-1B287BFEC6AB}" dt="2023-11-14T13:43:58.403" v="171" actId="1076"/>
          <ac:spMkLst>
            <pc:docMk/>
            <pc:sldMk cId="0" sldId="257"/>
            <ac:spMk id="15" creationId="{00000000-0000-0000-0000-000000000000}"/>
          </ac:spMkLst>
        </pc:spChg>
        <pc:spChg chg="mod">
          <ac:chgData name="Lee Ramsey" userId="6b26921d-872e-4ca2-8c4c-deff84d91515" providerId="ADAL" clId="{4B288E8D-F11E-45CC-A54E-1B287BFEC6AB}" dt="2023-11-14T14:23:29.797" v="380" actId="20577"/>
          <ac:spMkLst>
            <pc:docMk/>
            <pc:sldMk cId="0" sldId="257"/>
            <ac:spMk id="16" creationId="{00000000-0000-0000-0000-000000000000}"/>
          </ac:spMkLst>
        </pc:spChg>
        <pc:grpChg chg="mod">
          <ac:chgData name="Lee Ramsey" userId="6b26921d-872e-4ca2-8c4c-deff84d91515" providerId="ADAL" clId="{4B288E8D-F11E-45CC-A54E-1B287BFEC6AB}" dt="2023-11-14T13:44:09.841" v="173" actId="14100"/>
          <ac:grpSpMkLst>
            <pc:docMk/>
            <pc:sldMk cId="0" sldId="257"/>
            <ac:grpSpMk id="17" creationId="{00000000-0000-0000-0000-000000000000}"/>
          </ac:grpSpMkLst>
        </pc:grpChg>
      </pc:sldChg>
      <pc:sldChg chg="addSp modSp">
        <pc:chgData name="Lee Ramsey" userId="6b26921d-872e-4ca2-8c4c-deff84d91515" providerId="ADAL" clId="{4B288E8D-F11E-45CC-A54E-1B287BFEC6AB}" dt="2023-11-14T13:48:01.136" v="283" actId="1076"/>
        <pc:sldMkLst>
          <pc:docMk/>
          <pc:sldMk cId="0" sldId="258"/>
        </pc:sldMkLst>
        <pc:spChg chg="mod">
          <ac:chgData name="Lee Ramsey" userId="6b26921d-872e-4ca2-8c4c-deff84d91515" providerId="ADAL" clId="{4B288E8D-F11E-45CC-A54E-1B287BFEC6AB}" dt="2023-11-14T13:45:57.358" v="176" actId="20577"/>
          <ac:spMkLst>
            <pc:docMk/>
            <pc:sldMk cId="0" sldId="258"/>
            <ac:spMk id="29" creationId="{5526210B-D240-49F1-B4B5-6A6656652BC7}"/>
          </ac:spMkLst>
        </pc:spChg>
        <pc:spChg chg="add mod">
          <ac:chgData name="Lee Ramsey" userId="6b26921d-872e-4ca2-8c4c-deff84d91515" providerId="ADAL" clId="{4B288E8D-F11E-45CC-A54E-1B287BFEC6AB}" dt="2023-11-14T13:48:01.136" v="283" actId="1076"/>
          <ac:spMkLst>
            <pc:docMk/>
            <pc:sldMk cId="0" sldId="258"/>
            <ac:spMk id="31" creationId="{89E77914-D04B-457D-BCEB-9218128A6EBC}"/>
          </ac:spMkLst>
        </pc:spChg>
        <pc:grpChg chg="add mod">
          <ac:chgData name="Lee Ramsey" userId="6b26921d-872e-4ca2-8c4c-deff84d91515" providerId="ADAL" clId="{4B288E8D-F11E-45CC-A54E-1B287BFEC6AB}" dt="2023-11-14T13:47:56.229" v="282" actId="14100"/>
          <ac:grpSpMkLst>
            <pc:docMk/>
            <pc:sldMk cId="0" sldId="258"/>
            <ac:grpSpMk id="28" creationId="{EAEC34EA-963E-481E-A9F5-03E79102F241}"/>
          </ac:grpSpMkLst>
        </pc:grpChg>
      </pc:sldChg>
      <pc:sldChg chg="addSp modSp">
        <pc:chgData name="Lee Ramsey" userId="6b26921d-872e-4ca2-8c4c-deff84d91515" providerId="ADAL" clId="{4B288E8D-F11E-45CC-A54E-1B287BFEC6AB}" dt="2023-11-14T14:23:11.469" v="379" actId="1076"/>
        <pc:sldMkLst>
          <pc:docMk/>
          <pc:sldMk cId="0" sldId="259"/>
        </pc:sldMkLst>
        <pc:spChg chg="add mod">
          <ac:chgData name="Lee Ramsey" userId="6b26921d-872e-4ca2-8c4c-deff84d91515" providerId="ADAL" clId="{4B288E8D-F11E-45CC-A54E-1B287BFEC6AB}" dt="2023-11-14T14:23:11.469" v="379" actId="1076"/>
          <ac:spMkLst>
            <pc:docMk/>
            <pc:sldMk cId="0" sldId="259"/>
            <ac:spMk id="34" creationId="{E773D1FA-DFF5-4A68-9531-A50CC77819AE}"/>
          </ac:spMkLst>
        </pc:spChg>
        <pc:grpChg chg="add mod">
          <ac:chgData name="Lee Ramsey" userId="6b26921d-872e-4ca2-8c4c-deff84d91515" providerId="ADAL" clId="{4B288E8D-F11E-45CC-A54E-1B287BFEC6AB}" dt="2023-11-14T13:49:21.519" v="323" actId="14100"/>
          <ac:grpSpMkLst>
            <pc:docMk/>
            <pc:sldMk cId="0" sldId="259"/>
            <ac:grpSpMk id="31" creationId="{3AEC86FE-1F8C-42A5-B5ED-44CBC9BE18BA}"/>
          </ac:grpSpMkLst>
        </pc:grpChg>
      </pc:sldChg>
      <pc:sldChg chg="addSp modSp">
        <pc:chgData name="Lee Ramsey" userId="6b26921d-872e-4ca2-8c4c-deff84d91515" providerId="ADAL" clId="{4B288E8D-F11E-45CC-A54E-1B287BFEC6AB}" dt="2023-11-14T13:52:45.079" v="330" actId="1076"/>
        <pc:sldMkLst>
          <pc:docMk/>
          <pc:sldMk cId="0" sldId="260"/>
        </pc:sldMkLst>
        <pc:spChg chg="add mod">
          <ac:chgData name="Lee Ramsey" userId="6b26921d-872e-4ca2-8c4c-deff84d91515" providerId="ADAL" clId="{4B288E8D-F11E-45CC-A54E-1B287BFEC6AB}" dt="2023-11-14T13:52:45.079" v="330" actId="1076"/>
          <ac:spMkLst>
            <pc:docMk/>
            <pc:sldMk cId="0" sldId="260"/>
            <ac:spMk id="31" creationId="{A1105DA1-84FF-4F7A-933E-0F5ADF5BB2F3}"/>
          </ac:spMkLst>
        </pc:spChg>
        <pc:grpChg chg="add mod">
          <ac:chgData name="Lee Ramsey" userId="6b26921d-872e-4ca2-8c4c-deff84d91515" providerId="ADAL" clId="{4B288E8D-F11E-45CC-A54E-1B287BFEC6AB}" dt="2023-11-14T13:52:21.566" v="328" actId="1076"/>
          <ac:grpSpMkLst>
            <pc:docMk/>
            <pc:sldMk cId="0" sldId="260"/>
            <ac:grpSpMk id="28" creationId="{3BAEF6EF-1241-488F-B79A-ED799DC85F1E}"/>
          </ac:grpSpMkLst>
        </pc:grpChg>
      </pc:sldChg>
      <pc:sldChg chg="addSp modSp">
        <pc:chgData name="Lee Ramsey" userId="6b26921d-872e-4ca2-8c4c-deff84d91515" providerId="ADAL" clId="{4B288E8D-F11E-45CC-A54E-1B287BFEC6AB}" dt="2023-11-14T14:24:02.094" v="383" actId="1076"/>
        <pc:sldMkLst>
          <pc:docMk/>
          <pc:sldMk cId="0" sldId="261"/>
        </pc:sldMkLst>
        <pc:spChg chg="mod">
          <ac:chgData name="Lee Ramsey" userId="6b26921d-872e-4ca2-8c4c-deff84d91515" providerId="ADAL" clId="{4B288E8D-F11E-45CC-A54E-1B287BFEC6AB}" dt="2023-11-14T14:24:02.094" v="383" actId="1076"/>
          <ac:spMkLst>
            <pc:docMk/>
            <pc:sldMk cId="0" sldId="261"/>
            <ac:spMk id="27" creationId="{00000000-0000-0000-0000-000000000000}"/>
          </ac:spMkLst>
        </pc:spChg>
        <pc:spChg chg="add mod">
          <ac:chgData name="Lee Ramsey" userId="6b26921d-872e-4ca2-8c4c-deff84d91515" providerId="ADAL" clId="{4B288E8D-F11E-45CC-A54E-1B287BFEC6AB}" dt="2023-11-14T14:23:56.253" v="381" actId="1076"/>
          <ac:spMkLst>
            <pc:docMk/>
            <pc:sldMk cId="0" sldId="261"/>
            <ac:spMk id="28" creationId="{0C9B0244-A8D9-41E6-81B9-BAC592B8C96E}"/>
          </ac:spMkLst>
        </pc:spChg>
        <pc:spChg chg="add mod">
          <ac:chgData name="Lee Ramsey" userId="6b26921d-872e-4ca2-8c4c-deff84d91515" providerId="ADAL" clId="{4B288E8D-F11E-45CC-A54E-1B287BFEC6AB}" dt="2023-11-14T14:23:59.150" v="382" actId="1076"/>
          <ac:spMkLst>
            <pc:docMk/>
            <pc:sldMk cId="0" sldId="261"/>
            <ac:spMk id="29" creationId="{CB98BFBA-97B1-4D1E-8AF7-F61C81070CF3}"/>
          </ac:spMkLst>
        </pc:spChg>
      </pc:sldChg>
      <pc:sldChg chg="addSp modSp">
        <pc:chgData name="Lee Ramsey" userId="6b26921d-872e-4ca2-8c4c-deff84d91515" providerId="ADAL" clId="{4B288E8D-F11E-45CC-A54E-1B287BFEC6AB}" dt="2023-11-14T14:02:31.055" v="376" actId="1076"/>
        <pc:sldMkLst>
          <pc:docMk/>
          <pc:sldMk cId="0" sldId="263"/>
        </pc:sldMkLst>
        <pc:spChg chg="mod">
          <ac:chgData name="Lee Ramsey" userId="6b26921d-872e-4ca2-8c4c-deff84d91515" providerId="ADAL" clId="{4B288E8D-F11E-45CC-A54E-1B287BFEC6AB}" dt="2023-11-14T13:55:49.991" v="341" actId="1076"/>
          <ac:spMkLst>
            <pc:docMk/>
            <pc:sldMk cId="0" sldId="263"/>
            <ac:spMk id="21" creationId="{00000000-0000-0000-0000-000000000000}"/>
          </ac:spMkLst>
        </pc:spChg>
        <pc:spChg chg="mod">
          <ac:chgData name="Lee Ramsey" userId="6b26921d-872e-4ca2-8c4c-deff84d91515" providerId="ADAL" clId="{4B288E8D-F11E-45CC-A54E-1B287BFEC6AB}" dt="2023-11-14T13:55:54.103" v="342" actId="1076"/>
          <ac:spMkLst>
            <pc:docMk/>
            <pc:sldMk cId="0" sldId="263"/>
            <ac:spMk id="30" creationId="{00000000-0000-0000-0000-000000000000}"/>
          </ac:spMkLst>
        </pc:spChg>
        <pc:spChg chg="add mod">
          <ac:chgData name="Lee Ramsey" userId="6b26921d-872e-4ca2-8c4c-deff84d91515" providerId="ADAL" clId="{4B288E8D-F11E-45CC-A54E-1B287BFEC6AB}" dt="2023-11-14T14:02:12.656" v="374" actId="1076"/>
          <ac:spMkLst>
            <pc:docMk/>
            <pc:sldMk cId="0" sldId="263"/>
            <ac:spMk id="31" creationId="{39255D18-A1D6-410A-AAF2-E5DC903651CD}"/>
          </ac:spMkLst>
        </pc:spChg>
        <pc:spChg chg="add mod">
          <ac:chgData name="Lee Ramsey" userId="6b26921d-872e-4ca2-8c4c-deff84d91515" providerId="ADAL" clId="{4B288E8D-F11E-45CC-A54E-1B287BFEC6AB}" dt="2023-11-14T14:02:31.055" v="376" actId="1076"/>
          <ac:spMkLst>
            <pc:docMk/>
            <pc:sldMk cId="0" sldId="263"/>
            <ac:spMk id="32" creationId="{2419D5FC-10B0-4970-9552-3FF3C8F5510B}"/>
          </ac:spMkLst>
        </pc:spChg>
      </pc:sldChg>
      <pc:sldChg chg="addSp modSp">
        <pc:chgData name="Lee Ramsey" userId="6b26921d-872e-4ca2-8c4c-deff84d91515" providerId="ADAL" clId="{4B288E8D-F11E-45CC-A54E-1B287BFEC6AB}" dt="2023-11-14T14:03:17.799" v="378" actId="1076"/>
        <pc:sldMkLst>
          <pc:docMk/>
          <pc:sldMk cId="0" sldId="264"/>
        </pc:sldMkLst>
        <pc:spChg chg="mod">
          <ac:chgData name="Lee Ramsey" userId="6b26921d-872e-4ca2-8c4c-deff84d91515" providerId="ADAL" clId="{4B288E8D-F11E-45CC-A54E-1B287BFEC6AB}" dt="2023-11-14T13:56:29.486" v="347" actId="1076"/>
          <ac:spMkLst>
            <pc:docMk/>
            <pc:sldMk cId="0" sldId="264"/>
            <ac:spMk id="28" creationId="{00000000-0000-0000-0000-000000000000}"/>
          </ac:spMkLst>
        </pc:spChg>
        <pc:spChg chg="add mod">
          <ac:chgData name="Lee Ramsey" userId="6b26921d-872e-4ca2-8c4c-deff84d91515" providerId="ADAL" clId="{4B288E8D-F11E-45CC-A54E-1B287BFEC6AB}" dt="2023-11-14T13:56:32.638" v="348" actId="1076"/>
          <ac:spMkLst>
            <pc:docMk/>
            <pc:sldMk cId="0" sldId="264"/>
            <ac:spMk id="31" creationId="{2B398564-B130-4B10-8F5D-BF0093223CE6}"/>
          </ac:spMkLst>
        </pc:spChg>
        <pc:spChg chg="add mod">
          <ac:chgData name="Lee Ramsey" userId="6b26921d-872e-4ca2-8c4c-deff84d91515" providerId="ADAL" clId="{4B288E8D-F11E-45CC-A54E-1B287BFEC6AB}" dt="2023-11-14T14:03:17.799" v="378" actId="1076"/>
          <ac:spMkLst>
            <pc:docMk/>
            <pc:sldMk cId="0" sldId="264"/>
            <ac:spMk id="32" creationId="{4FBF7826-5589-44E9-98FF-ACE8DAD9B78A}"/>
          </ac:spMkLst>
        </pc:spChg>
        <pc:grpChg chg="mod">
          <ac:chgData name="Lee Ramsey" userId="6b26921d-872e-4ca2-8c4c-deff84d91515" providerId="ADAL" clId="{4B288E8D-F11E-45CC-A54E-1B287BFEC6AB}" dt="2023-11-14T13:56:38.134" v="350" actId="1076"/>
          <ac:grpSpMkLst>
            <pc:docMk/>
            <pc:sldMk cId="0" sldId="264"/>
            <ac:grpSpMk id="25" creationId="{00000000-0000-0000-0000-000000000000}"/>
          </ac:grpSpMkLst>
        </pc:grpChg>
      </pc:sldChg>
      <pc:sldChg chg="modSp">
        <pc:chgData name="Lee Ramsey" userId="6b26921d-872e-4ca2-8c4c-deff84d91515" providerId="ADAL" clId="{4B288E8D-F11E-45CC-A54E-1B287BFEC6AB}" dt="2023-11-10T18:33:57.504" v="8" actId="14100"/>
        <pc:sldMkLst>
          <pc:docMk/>
          <pc:sldMk cId="0" sldId="266"/>
        </pc:sldMkLst>
        <pc:spChg chg="mod">
          <ac:chgData name="Lee Ramsey" userId="6b26921d-872e-4ca2-8c4c-deff84d91515" providerId="ADAL" clId="{4B288E8D-F11E-45CC-A54E-1B287BFEC6AB}" dt="2023-11-10T18:33:57.504" v="8" actId="14100"/>
          <ac:spMkLst>
            <pc:docMk/>
            <pc:sldMk cId="0" sldId="266"/>
            <ac:spMk id="1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5.sv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jpe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20561" r="-27529" b="-696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587763" y="1324108"/>
            <a:ext cx="1398750" cy="139875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  <a:ln w="16192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810750" y="-1485776"/>
            <a:ext cx="13258553" cy="1325855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  <a:ln w="571500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848915" y="622495"/>
            <a:ext cx="812410" cy="81241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  <a:ln w="16192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883424" y="-413081"/>
            <a:ext cx="11113206" cy="11113161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2848" r="-14876" b="-63349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008255" y="2926582"/>
            <a:ext cx="4590686" cy="136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17"/>
              </a:lnSpc>
            </a:pPr>
            <a:r>
              <a:rPr lang="en-US" sz="7940">
                <a:solidFill>
                  <a:srgbClr val="0165CB"/>
                </a:solidFill>
                <a:latin typeface="Montserrat Bold"/>
              </a:rPr>
              <a:t>MTSU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289571"/>
            <a:ext cx="5226215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0165CB"/>
                </a:solidFill>
                <a:latin typeface="Montserrat Semi-Bold"/>
              </a:rPr>
              <a:t>NOVEMBER 15, 2023</a:t>
            </a:r>
          </a:p>
        </p:txBody>
      </p:sp>
      <p:sp>
        <p:nvSpPr>
          <p:cNvPr id="16" name="AutoShape 16"/>
          <p:cNvSpPr/>
          <p:nvPr/>
        </p:nvSpPr>
        <p:spPr>
          <a:xfrm>
            <a:off x="4666527" y="3711558"/>
            <a:ext cx="3176777" cy="0"/>
          </a:xfrm>
          <a:prstGeom prst="line">
            <a:avLst/>
          </a:prstGeom>
          <a:ln w="123825" cap="flat">
            <a:solidFill>
              <a:srgbClr val="0165C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1008255" y="622495"/>
            <a:ext cx="3523212" cy="1910241"/>
          </a:xfrm>
          <a:custGeom>
            <a:avLst/>
            <a:gdLst/>
            <a:ahLst/>
            <a:cxnLst/>
            <a:rect l="l" t="t" r="r" b="b"/>
            <a:pathLst>
              <a:path w="3523212" h="1910241">
                <a:moveTo>
                  <a:pt x="0" y="0"/>
                </a:moveTo>
                <a:lnTo>
                  <a:pt x="3523212" y="0"/>
                </a:lnTo>
                <a:lnTo>
                  <a:pt x="3523212" y="1910242"/>
                </a:lnTo>
                <a:lnTo>
                  <a:pt x="0" y="19102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AutoShape 18"/>
          <p:cNvSpPr/>
          <p:nvPr/>
        </p:nvSpPr>
        <p:spPr>
          <a:xfrm>
            <a:off x="4666527" y="6551826"/>
            <a:ext cx="3176777" cy="0"/>
          </a:xfrm>
          <a:prstGeom prst="line">
            <a:avLst/>
          </a:prstGeom>
          <a:ln w="123825" cap="flat">
            <a:solidFill>
              <a:srgbClr val="0165C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19"/>
          <p:cNvSpPr txBox="1"/>
          <p:nvPr/>
        </p:nvSpPr>
        <p:spPr>
          <a:xfrm>
            <a:off x="1028700" y="4288186"/>
            <a:ext cx="7832003" cy="1028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1"/>
              </a:lnSpc>
            </a:pPr>
            <a:r>
              <a:rPr lang="en-US" sz="6001">
                <a:solidFill>
                  <a:srgbClr val="000000"/>
                </a:solidFill>
                <a:latin typeface="Montserrat Bold"/>
              </a:rPr>
              <a:t>HOLOCAUST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367997" y="7242706"/>
            <a:ext cx="4475307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Semi-Bold"/>
              </a:rPr>
              <a:t>Lee Ramsey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08255" y="8827031"/>
            <a:ext cx="8040625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59"/>
              </a:lnSpc>
            </a:pPr>
            <a:r>
              <a:rPr lang="en-US" sz="2299">
                <a:solidFill>
                  <a:srgbClr val="000000"/>
                </a:solidFill>
                <a:latin typeface="Montserrat"/>
              </a:rPr>
              <a:t>Exploring the Holocaust using Literature and Music to Honor a Legacy of Strength, Endurance, &amp; Resilience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5202553"/>
            <a:ext cx="7832003" cy="1028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1"/>
              </a:lnSpc>
            </a:pPr>
            <a:r>
              <a:rPr lang="en-US" sz="6001">
                <a:solidFill>
                  <a:srgbClr val="000000"/>
                </a:solidFill>
                <a:latin typeface="Montserrat Bold"/>
              </a:rPr>
              <a:t>EDUCATION DAY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7359" y="-1605245"/>
            <a:ext cx="13497490" cy="134974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  <a:ln w="65722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317609" y="935902"/>
            <a:ext cx="8597583" cy="8597583"/>
          </a:xfrm>
          <a:custGeom>
            <a:avLst/>
            <a:gdLst/>
            <a:ahLst/>
            <a:cxnLst/>
            <a:rect l="l" t="t" r="r" b="b"/>
            <a:pathLst>
              <a:path w="8597583" h="8597583">
                <a:moveTo>
                  <a:pt x="0" y="0"/>
                </a:moveTo>
                <a:lnTo>
                  <a:pt x="8597583" y="0"/>
                </a:lnTo>
                <a:lnTo>
                  <a:pt x="8597583" y="8597583"/>
                </a:lnTo>
                <a:lnTo>
                  <a:pt x="0" y="8597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944801" y="1471900"/>
            <a:ext cx="7343199" cy="734319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65C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170165" y="1697279"/>
            <a:ext cx="6892470" cy="6892442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2981" b="-1298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-186052" y="517562"/>
            <a:ext cx="10503661" cy="1449350"/>
            <a:chOff x="0" y="0"/>
            <a:chExt cx="2427695" cy="3349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27695" cy="334986"/>
            </a:xfrm>
            <a:custGeom>
              <a:avLst/>
              <a:gdLst/>
              <a:ahLst/>
              <a:cxnLst/>
              <a:rect l="l" t="t" r="r" b="b"/>
              <a:pathLst>
                <a:path w="2427695" h="334986">
                  <a:moveTo>
                    <a:pt x="2224495" y="0"/>
                  </a:moveTo>
                  <a:cubicBezTo>
                    <a:pt x="2336719" y="0"/>
                    <a:pt x="2427695" y="74989"/>
                    <a:pt x="2427695" y="167493"/>
                  </a:cubicBezTo>
                  <a:cubicBezTo>
                    <a:pt x="2427695" y="259997"/>
                    <a:pt x="2336719" y="334986"/>
                    <a:pt x="2224495" y="334986"/>
                  </a:cubicBezTo>
                  <a:lnTo>
                    <a:pt x="203200" y="334986"/>
                  </a:lnTo>
                  <a:cubicBezTo>
                    <a:pt x="90976" y="334986"/>
                    <a:pt x="0" y="259997"/>
                    <a:pt x="0" y="167493"/>
                  </a:cubicBezTo>
                  <a:cubicBezTo>
                    <a:pt x="0" y="7498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772CC"/>
            </a:solidFill>
            <a:ln w="10477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427695" cy="3730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18967" y="4150165"/>
            <a:ext cx="1659381" cy="165938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  <a:ln w="16192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367977" y="5169460"/>
            <a:ext cx="1659381" cy="165938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  <a:ln w="16192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703571" y="6117649"/>
            <a:ext cx="1659381" cy="1659381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  <a:ln w="16192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6141982" y="6556060"/>
            <a:ext cx="782560" cy="782560"/>
          </a:xfrm>
          <a:custGeom>
            <a:avLst/>
            <a:gdLst/>
            <a:ahLst/>
            <a:cxnLst/>
            <a:rect l="l" t="t" r="r" b="b"/>
            <a:pathLst>
              <a:path w="782560" h="782560">
                <a:moveTo>
                  <a:pt x="0" y="0"/>
                </a:moveTo>
                <a:lnTo>
                  <a:pt x="782560" y="0"/>
                </a:lnTo>
                <a:lnTo>
                  <a:pt x="782560" y="782560"/>
                </a:lnTo>
                <a:lnTo>
                  <a:pt x="0" y="7825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8010590" y="7136943"/>
            <a:ext cx="1659381" cy="165938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  <a:ln w="16192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697591" y="4497391"/>
            <a:ext cx="702132" cy="1004840"/>
          </a:xfrm>
          <a:custGeom>
            <a:avLst/>
            <a:gdLst/>
            <a:ahLst/>
            <a:cxnLst/>
            <a:rect l="l" t="t" r="r" b="b"/>
            <a:pathLst>
              <a:path w="702132" h="1004840">
                <a:moveTo>
                  <a:pt x="0" y="0"/>
                </a:moveTo>
                <a:lnTo>
                  <a:pt x="702132" y="0"/>
                </a:lnTo>
                <a:lnTo>
                  <a:pt x="702132" y="1004841"/>
                </a:lnTo>
                <a:lnTo>
                  <a:pt x="0" y="10048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945757" y="5501547"/>
            <a:ext cx="503823" cy="995206"/>
          </a:xfrm>
          <a:custGeom>
            <a:avLst/>
            <a:gdLst/>
            <a:ahLst/>
            <a:cxnLst/>
            <a:rect l="l" t="t" r="r" b="b"/>
            <a:pathLst>
              <a:path w="503823" h="995206">
                <a:moveTo>
                  <a:pt x="0" y="0"/>
                </a:moveTo>
                <a:lnTo>
                  <a:pt x="503823" y="0"/>
                </a:lnTo>
                <a:lnTo>
                  <a:pt x="503823" y="995206"/>
                </a:lnTo>
                <a:lnTo>
                  <a:pt x="0" y="9952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293906" y="7589007"/>
            <a:ext cx="1092749" cy="766290"/>
          </a:xfrm>
          <a:custGeom>
            <a:avLst/>
            <a:gdLst/>
            <a:ahLst/>
            <a:cxnLst/>
            <a:rect l="l" t="t" r="r" b="b"/>
            <a:pathLst>
              <a:path w="1092749" h="766290">
                <a:moveTo>
                  <a:pt x="0" y="0"/>
                </a:moveTo>
                <a:lnTo>
                  <a:pt x="1092749" y="0"/>
                </a:lnTo>
                <a:lnTo>
                  <a:pt x="1092749" y="766290"/>
                </a:lnTo>
                <a:lnTo>
                  <a:pt x="0" y="7662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73910" y="4425064"/>
            <a:ext cx="1149495" cy="1149495"/>
          </a:xfrm>
          <a:custGeom>
            <a:avLst/>
            <a:gdLst/>
            <a:ahLst/>
            <a:cxnLst/>
            <a:rect l="l" t="t" r="r" b="b"/>
            <a:pathLst>
              <a:path w="1149495" h="1149495">
                <a:moveTo>
                  <a:pt x="0" y="0"/>
                </a:moveTo>
                <a:lnTo>
                  <a:pt x="1149495" y="0"/>
                </a:lnTo>
                <a:lnTo>
                  <a:pt x="1149495" y="1149495"/>
                </a:lnTo>
                <a:lnTo>
                  <a:pt x="0" y="11494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218967" y="1055688"/>
            <a:ext cx="8459131" cy="57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99"/>
              </a:lnSpc>
            </a:pPr>
            <a:r>
              <a:rPr lang="en-US" sz="3999">
                <a:solidFill>
                  <a:srgbClr val="FFFFFF"/>
                </a:solidFill>
                <a:latin typeface="Montserrat Bold"/>
              </a:rPr>
              <a:t>What if we start here?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71467" y="3473890"/>
            <a:ext cx="1372623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79"/>
              </a:lnSpc>
            </a:pPr>
            <a:r>
              <a:rPr lang="en-US" sz="2899">
                <a:solidFill>
                  <a:srgbClr val="000000"/>
                </a:solidFill>
                <a:latin typeface="Montserrat Bold"/>
              </a:rPr>
              <a:t>Anti Semitism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- Discrimination or hostility toward Jews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57254" y="6023718"/>
            <a:ext cx="258280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499">
                <a:solidFill>
                  <a:srgbClr val="000000"/>
                </a:solidFill>
                <a:latin typeface="Montserrat Bold"/>
              </a:rPr>
              <a:t>Religious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135738" y="7043012"/>
            <a:ext cx="2123859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499">
                <a:solidFill>
                  <a:srgbClr val="000000"/>
                </a:solidFill>
                <a:latin typeface="Montserrat Bold"/>
              </a:rPr>
              <a:t>Economic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840300" y="7411312"/>
            <a:ext cx="2714736" cy="28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pre- and WWII era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055934" y="7991202"/>
            <a:ext cx="2954656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499">
                <a:solidFill>
                  <a:srgbClr val="000000"/>
                </a:solidFill>
                <a:latin typeface="Montserrat Bold"/>
              </a:rPr>
              <a:t>Social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362953" y="8876170"/>
            <a:ext cx="2954656" cy="358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514">
                <a:solidFill>
                  <a:srgbClr val="000000"/>
                </a:solidFill>
                <a:latin typeface="Montserrat Bold"/>
              </a:rPr>
              <a:t>Racial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482913" y="9244560"/>
            <a:ext cx="2714736" cy="28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Social Darwinism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4912" y="1898454"/>
            <a:ext cx="11117318" cy="126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19"/>
              </a:lnSpc>
            </a:pPr>
            <a:r>
              <a:rPr lang="en-US" sz="2999">
                <a:solidFill>
                  <a:srgbClr val="233DFF"/>
                </a:solidFill>
                <a:latin typeface="Montserrat Italics"/>
              </a:rPr>
              <a:t>What is missed?</a:t>
            </a:r>
          </a:p>
          <a:p>
            <a:pPr algn="just">
              <a:lnSpc>
                <a:spcPts val="5219"/>
              </a:lnSpc>
            </a:pPr>
            <a:r>
              <a:rPr lang="en-US" sz="2999">
                <a:solidFill>
                  <a:srgbClr val="233DFF"/>
                </a:solidFill>
                <a:latin typeface="Montserrat Italics"/>
              </a:rPr>
              <a:t>How does this help us avoid repeating our mistakes?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419785" y="-545104"/>
            <a:ext cx="11377208" cy="113772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632" y="707525"/>
            <a:ext cx="8871950" cy="8871950"/>
          </a:xfrm>
          <a:custGeom>
            <a:avLst/>
            <a:gdLst/>
            <a:ahLst/>
            <a:cxnLst/>
            <a:rect l="l" t="t" r="r" b="b"/>
            <a:pathLst>
              <a:path w="8871950" h="8871950">
                <a:moveTo>
                  <a:pt x="0" y="0"/>
                </a:moveTo>
                <a:lnTo>
                  <a:pt x="8871950" y="0"/>
                </a:lnTo>
                <a:lnTo>
                  <a:pt x="8871950" y="8871950"/>
                </a:lnTo>
                <a:lnTo>
                  <a:pt x="0" y="8871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25276" y="1330170"/>
            <a:ext cx="7626661" cy="762666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  <a:ln w="266700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69919" y="1774826"/>
            <a:ext cx="6737375" cy="6737348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9697" t="-16298" r="-25187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9463901" y="183108"/>
            <a:ext cx="9896187" cy="1952158"/>
            <a:chOff x="0" y="0"/>
            <a:chExt cx="3325557" cy="65601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25557" cy="656012"/>
            </a:xfrm>
            <a:custGeom>
              <a:avLst/>
              <a:gdLst/>
              <a:ahLst/>
              <a:cxnLst/>
              <a:rect l="l" t="t" r="r" b="b"/>
              <a:pathLst>
                <a:path w="3325557" h="656012">
                  <a:moveTo>
                    <a:pt x="3122357" y="0"/>
                  </a:moveTo>
                  <a:cubicBezTo>
                    <a:pt x="3234582" y="0"/>
                    <a:pt x="3325557" y="146853"/>
                    <a:pt x="3325557" y="328006"/>
                  </a:cubicBezTo>
                  <a:cubicBezTo>
                    <a:pt x="3325557" y="509158"/>
                    <a:pt x="3234582" y="656012"/>
                    <a:pt x="3122357" y="656012"/>
                  </a:cubicBezTo>
                  <a:lnTo>
                    <a:pt x="203200" y="656012"/>
                  </a:lnTo>
                  <a:cubicBezTo>
                    <a:pt x="90976" y="656012"/>
                    <a:pt x="0" y="509158"/>
                    <a:pt x="0" y="328006"/>
                  </a:cubicBezTo>
                  <a:cubicBezTo>
                    <a:pt x="0" y="14685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772CC"/>
            </a:solidFill>
            <a:ln w="10477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325557" cy="694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106603" y="594037"/>
            <a:ext cx="7152697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99"/>
              </a:lnSpc>
            </a:pPr>
            <a:r>
              <a:rPr lang="en-US" sz="3999">
                <a:solidFill>
                  <a:srgbClr val="FFFFFF"/>
                </a:solidFill>
                <a:latin typeface="Montserrat Bold"/>
              </a:rPr>
              <a:t>Why is Holocaust Education Important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06000" y="2318180"/>
            <a:ext cx="7815170" cy="8361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39"/>
              </a:lnSpc>
            </a:pPr>
            <a:r>
              <a:rPr lang="en-US" sz="3699" dirty="0">
                <a:solidFill>
                  <a:srgbClr val="000000"/>
                </a:solidFill>
                <a:latin typeface="Montserrat Bold"/>
              </a:rPr>
              <a:t>Holocaust Education is an education in humanity...</a:t>
            </a:r>
          </a:p>
          <a:p>
            <a:pPr algn="just">
              <a:lnSpc>
                <a:spcPts val="4439"/>
              </a:lnSpc>
            </a:pPr>
            <a:endParaRPr lang="en-US" sz="3699" dirty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4439"/>
              </a:lnSpc>
            </a:pPr>
            <a:r>
              <a:rPr lang="en-US" sz="3699" dirty="0">
                <a:solidFill>
                  <a:srgbClr val="000000"/>
                </a:solidFill>
                <a:latin typeface="Montserrat Bold"/>
              </a:rPr>
              <a:t>Its worst parts are fueled by division, hatred, and cowardice, but also...</a:t>
            </a:r>
          </a:p>
          <a:p>
            <a:pPr algn="ctr">
              <a:lnSpc>
                <a:spcPts val="4439"/>
              </a:lnSpc>
            </a:pPr>
            <a:endParaRPr lang="en-US" sz="3699" dirty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4439"/>
              </a:lnSpc>
            </a:pPr>
            <a:r>
              <a:rPr lang="en-US" sz="3699" dirty="0">
                <a:solidFill>
                  <a:srgbClr val="000000"/>
                </a:solidFill>
                <a:latin typeface="Montserrat Bold"/>
              </a:rPr>
              <a:t>It is a study of humanity’s best qualities: endurance, legacy, and defiance.</a:t>
            </a:r>
          </a:p>
          <a:p>
            <a:pPr algn="ctr">
              <a:lnSpc>
                <a:spcPts val="4439"/>
              </a:lnSpc>
            </a:pPr>
            <a:endParaRPr lang="en-US" sz="3699" dirty="0">
              <a:solidFill>
                <a:srgbClr val="000000"/>
              </a:solidFill>
              <a:latin typeface="Montserrat Bold"/>
            </a:endParaRPr>
          </a:p>
          <a:p>
            <a:pPr algn="just">
              <a:lnSpc>
                <a:spcPts val="4199"/>
              </a:lnSpc>
            </a:pPr>
            <a:endParaRPr lang="en-US" sz="3699" dirty="0">
              <a:solidFill>
                <a:srgbClr val="000000"/>
              </a:solidFill>
              <a:latin typeface="Montserrat Bold"/>
            </a:endParaRPr>
          </a:p>
          <a:p>
            <a:pPr algn="just">
              <a:lnSpc>
                <a:spcPts val="4199"/>
              </a:lnSpc>
            </a:pPr>
            <a:endParaRPr lang="en-US" sz="3699" dirty="0">
              <a:solidFill>
                <a:srgbClr val="000000"/>
              </a:solidFill>
              <a:latin typeface="Montserrat Bold"/>
            </a:endParaRPr>
          </a:p>
          <a:p>
            <a:pPr algn="just">
              <a:lnSpc>
                <a:spcPts val="4199"/>
              </a:lnSpc>
            </a:pPr>
            <a:endParaRPr lang="en-US" sz="3699" dirty="0">
              <a:solidFill>
                <a:srgbClr val="000000"/>
              </a:solidFill>
              <a:latin typeface="Montserrat Bold"/>
            </a:endParaRPr>
          </a:p>
          <a:p>
            <a:pPr algn="just">
              <a:lnSpc>
                <a:spcPts val="4199"/>
              </a:lnSpc>
            </a:pPr>
            <a:endParaRPr lang="en-US" sz="3699" dirty="0">
              <a:solidFill>
                <a:srgbClr val="000000"/>
              </a:solidFill>
              <a:latin typeface="Montserrat Bol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2297178" y="9960981"/>
            <a:ext cx="7062911" cy="1081425"/>
            <a:chOff x="0" y="0"/>
            <a:chExt cx="2654245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54245" cy="406400"/>
            </a:xfrm>
            <a:custGeom>
              <a:avLst/>
              <a:gdLst/>
              <a:ahLst/>
              <a:cxnLst/>
              <a:rect l="l" t="t" r="r" b="b"/>
              <a:pathLst>
                <a:path w="2654245" h="406400">
                  <a:moveTo>
                    <a:pt x="2451045" y="0"/>
                  </a:moveTo>
                  <a:cubicBezTo>
                    <a:pt x="2563269" y="0"/>
                    <a:pt x="2654245" y="90976"/>
                    <a:pt x="2654245" y="203200"/>
                  </a:cubicBezTo>
                  <a:cubicBezTo>
                    <a:pt x="2654245" y="315424"/>
                    <a:pt x="2563269" y="406400"/>
                    <a:pt x="245104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65424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655436" y="9667918"/>
            <a:ext cx="8590251" cy="1081425"/>
            <a:chOff x="0" y="0"/>
            <a:chExt cx="3228220" cy="406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28220" cy="406400"/>
            </a:xfrm>
            <a:custGeom>
              <a:avLst/>
              <a:gdLst/>
              <a:ahLst/>
              <a:cxnLst/>
              <a:rect l="l" t="t" r="r" b="b"/>
              <a:pathLst>
                <a:path w="3228220" h="406400">
                  <a:moveTo>
                    <a:pt x="3025020" y="0"/>
                  </a:moveTo>
                  <a:cubicBezTo>
                    <a:pt x="3137244" y="0"/>
                    <a:pt x="3228220" y="90976"/>
                    <a:pt x="3228220" y="203200"/>
                  </a:cubicBezTo>
                  <a:cubicBezTo>
                    <a:pt x="3228220" y="315424"/>
                    <a:pt x="3137244" y="406400"/>
                    <a:pt x="302502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165C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22822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069919" y="1683406"/>
            <a:ext cx="6920216" cy="6920188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2848" r="-14876" b="-63349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21025" r="-27529" b="-650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19175" y="8474665"/>
            <a:ext cx="783635" cy="78363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810750" y="-1485776"/>
            <a:ext cx="13258553" cy="1325855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  <a:ln w="571500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883424" y="-413081"/>
            <a:ext cx="11113206" cy="11113161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4776" t="-3221" r="-46621" b="-17635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028700" y="3231418"/>
            <a:ext cx="5023856" cy="1631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79"/>
              </a:lnSpc>
            </a:pPr>
            <a:r>
              <a:rPr lang="en-US" sz="9628">
                <a:solidFill>
                  <a:srgbClr val="233DFF"/>
                </a:solidFill>
                <a:latin typeface="Montserrat Bold"/>
              </a:rPr>
              <a:t>THANK</a:t>
            </a:r>
          </a:p>
        </p:txBody>
      </p:sp>
      <p:sp>
        <p:nvSpPr>
          <p:cNvPr id="12" name="Freeform 12"/>
          <p:cNvSpPr/>
          <p:nvPr/>
        </p:nvSpPr>
        <p:spPr>
          <a:xfrm>
            <a:off x="8391064" y="5573345"/>
            <a:ext cx="4540522" cy="4540522"/>
          </a:xfrm>
          <a:custGeom>
            <a:avLst/>
            <a:gdLst/>
            <a:ahLst/>
            <a:cxnLst/>
            <a:rect l="l" t="t" r="r" b="b"/>
            <a:pathLst>
              <a:path w="4540522" h="4540522">
                <a:moveTo>
                  <a:pt x="0" y="0"/>
                </a:moveTo>
                <a:lnTo>
                  <a:pt x="4540522" y="0"/>
                </a:lnTo>
                <a:lnTo>
                  <a:pt x="4540522" y="4540522"/>
                </a:lnTo>
                <a:lnTo>
                  <a:pt x="0" y="4540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8860703" y="6083947"/>
            <a:ext cx="3601244" cy="360124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  <a:ln w="16192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5097450" y="4962827"/>
            <a:ext cx="346433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>
            <a:off x="8587763" y="1324108"/>
            <a:ext cx="1398750" cy="139875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  <a:ln w="16192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0661325" y="-431689"/>
            <a:ext cx="11150422" cy="11150377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2848" r="-14876" b="-63349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9185188" y="6408437"/>
            <a:ext cx="2952274" cy="2952262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9848915" y="622495"/>
            <a:ext cx="812410" cy="81241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  <a:ln w="16192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008255" y="1028700"/>
            <a:ext cx="794555" cy="821246"/>
          </a:xfrm>
          <a:custGeom>
            <a:avLst/>
            <a:gdLst/>
            <a:ahLst/>
            <a:cxnLst/>
            <a:rect l="l" t="t" r="r" b="b"/>
            <a:pathLst>
              <a:path w="794555" h="821246">
                <a:moveTo>
                  <a:pt x="0" y="0"/>
                </a:moveTo>
                <a:lnTo>
                  <a:pt x="794555" y="0"/>
                </a:lnTo>
                <a:lnTo>
                  <a:pt x="794555" y="821246"/>
                </a:lnTo>
                <a:lnTo>
                  <a:pt x="0" y="821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5831586" y="3231798"/>
            <a:ext cx="3606385" cy="1635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79"/>
              </a:lnSpc>
            </a:pPr>
            <a:r>
              <a:rPr lang="en-US" sz="9628">
                <a:solidFill>
                  <a:srgbClr val="000000"/>
                </a:solidFill>
                <a:latin typeface="Montserrat Bold"/>
              </a:rPr>
              <a:t>YOU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8700" y="5283847"/>
            <a:ext cx="753308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59"/>
              </a:lnSpc>
            </a:pPr>
            <a:r>
              <a:rPr lang="en-US" sz="3299">
                <a:solidFill>
                  <a:srgbClr val="000000"/>
                </a:solidFill>
                <a:latin typeface="Montserrat"/>
              </a:rPr>
              <a:t>Lee Ramsey</a:t>
            </a:r>
          </a:p>
          <a:p>
            <a:pPr algn="just">
              <a:lnSpc>
                <a:spcPts val="3959"/>
              </a:lnSpc>
            </a:pPr>
            <a:r>
              <a:rPr lang="en-US" sz="3299">
                <a:solidFill>
                  <a:srgbClr val="000000"/>
                </a:solidFill>
                <a:latin typeface="Montserrat"/>
              </a:rPr>
              <a:t>ramseyl@rcschools.net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35321" y="653510"/>
            <a:ext cx="12536051" cy="1253605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198992" y="2585098"/>
            <a:ext cx="8135500" cy="8135500"/>
          </a:xfrm>
          <a:custGeom>
            <a:avLst/>
            <a:gdLst/>
            <a:ahLst/>
            <a:cxnLst/>
            <a:rect l="l" t="t" r="r" b="b"/>
            <a:pathLst>
              <a:path w="8135500" h="8135500">
                <a:moveTo>
                  <a:pt x="0" y="0"/>
                </a:moveTo>
                <a:lnTo>
                  <a:pt x="8135500" y="0"/>
                </a:lnTo>
                <a:lnTo>
                  <a:pt x="8135500" y="8135500"/>
                </a:lnTo>
                <a:lnTo>
                  <a:pt x="0" y="813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004134" y="3288907"/>
            <a:ext cx="6525217" cy="652521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65C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204394" y="3489180"/>
            <a:ext cx="6124696" cy="6124671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-1065225" y="764194"/>
            <a:ext cx="12410753" cy="1214813"/>
            <a:chOff x="0" y="0"/>
            <a:chExt cx="4151858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1858" cy="406400"/>
            </a:xfrm>
            <a:custGeom>
              <a:avLst/>
              <a:gdLst/>
              <a:ahLst/>
              <a:cxnLst/>
              <a:rect l="l" t="t" r="r" b="b"/>
              <a:pathLst>
                <a:path w="4151858" h="406400">
                  <a:moveTo>
                    <a:pt x="3948658" y="0"/>
                  </a:moveTo>
                  <a:cubicBezTo>
                    <a:pt x="4060882" y="0"/>
                    <a:pt x="4151858" y="90976"/>
                    <a:pt x="4151858" y="203200"/>
                  </a:cubicBezTo>
                  <a:cubicBezTo>
                    <a:pt x="4151858" y="315424"/>
                    <a:pt x="4060882" y="406400"/>
                    <a:pt x="39486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772CC"/>
            </a:solidFill>
            <a:ln w="10477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1518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952500"/>
            <a:ext cx="9906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Montserrat Bold"/>
              </a:rPr>
              <a:t>If you don’t learn from history...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2159961"/>
            <a:ext cx="10175694" cy="62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39"/>
              </a:lnSpc>
            </a:pPr>
            <a:r>
              <a:rPr lang="en-US" sz="3742" dirty="0">
                <a:solidFill>
                  <a:srgbClr val="233DFF"/>
                </a:solidFill>
                <a:latin typeface="Montserrat Bold"/>
              </a:rPr>
              <a:t>Why is Holocaust education important?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200" y="2899719"/>
            <a:ext cx="11128194" cy="4692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412" lvl="1" indent="-410206">
              <a:lnSpc>
                <a:spcPts val="4559"/>
              </a:lnSpc>
              <a:buFont typeface="Arial"/>
              <a:buChar char="•"/>
            </a:pPr>
            <a:r>
              <a:rPr lang="en-US" sz="3799" dirty="0">
                <a:solidFill>
                  <a:srgbClr val="000000"/>
                </a:solidFill>
                <a:latin typeface="Montserrat Bold"/>
              </a:rPr>
              <a:t>Reflection</a:t>
            </a:r>
          </a:p>
          <a:p>
            <a:pPr marL="410206" lvl="1">
              <a:lnSpc>
                <a:spcPts val="4559"/>
              </a:lnSpc>
            </a:pPr>
            <a:endParaRPr lang="en-US" sz="3799" dirty="0">
              <a:solidFill>
                <a:srgbClr val="000000"/>
              </a:solidFill>
              <a:latin typeface="Montserrat Bold"/>
            </a:endParaRPr>
          </a:p>
          <a:p>
            <a:pPr marL="820412" lvl="1" indent="-410206">
              <a:lnSpc>
                <a:spcPts val="4559"/>
              </a:lnSpc>
              <a:buFont typeface="Arial"/>
              <a:buChar char="•"/>
            </a:pPr>
            <a:r>
              <a:rPr lang="en-US" sz="3799" dirty="0">
                <a:solidFill>
                  <a:srgbClr val="000000"/>
                </a:solidFill>
                <a:latin typeface="Montserrat Bold"/>
              </a:rPr>
              <a:t>The two most common questions every year </a:t>
            </a:r>
          </a:p>
          <a:p>
            <a:pPr marL="1277612" lvl="2" indent="-410206">
              <a:lnSpc>
                <a:spcPts val="4559"/>
              </a:lnSpc>
              <a:buFont typeface="Arial"/>
              <a:buChar char="•"/>
            </a:pPr>
            <a:r>
              <a:rPr lang="en-US" sz="3799" dirty="0">
                <a:solidFill>
                  <a:srgbClr val="000000"/>
                </a:solidFill>
                <a:latin typeface="Montserrat Bold"/>
              </a:rPr>
              <a:t>“How did it happen”</a:t>
            </a:r>
          </a:p>
          <a:p>
            <a:pPr marL="1277612" lvl="2" indent="-410206">
              <a:lnSpc>
                <a:spcPts val="4559"/>
              </a:lnSpc>
              <a:buFont typeface="Arial"/>
              <a:buChar char="•"/>
            </a:pPr>
            <a:r>
              <a:rPr lang="en-US" sz="3799" dirty="0">
                <a:solidFill>
                  <a:srgbClr val="000000"/>
                </a:solidFill>
                <a:latin typeface="Montserrat Bold"/>
              </a:rPr>
              <a:t>“Why did it happen to the Jews”</a:t>
            </a:r>
          </a:p>
          <a:p>
            <a:pPr>
              <a:lnSpc>
                <a:spcPts val="4559"/>
              </a:lnSpc>
            </a:pPr>
            <a:endParaRPr lang="en-US" sz="3799" dirty="0">
              <a:solidFill>
                <a:srgbClr val="000000"/>
              </a:solidFill>
              <a:latin typeface="Montserrat Bold"/>
            </a:endParaRPr>
          </a:p>
          <a:p>
            <a:pPr marL="820412" lvl="1" indent="-410206">
              <a:lnSpc>
                <a:spcPts val="4559"/>
              </a:lnSpc>
              <a:buFont typeface="Arial"/>
              <a:buChar char="•"/>
            </a:pPr>
            <a:r>
              <a:rPr lang="en-US" sz="3799" dirty="0">
                <a:solidFill>
                  <a:srgbClr val="233DFF"/>
                </a:solidFill>
                <a:latin typeface="Montserrat Bold"/>
              </a:rPr>
              <a:t>“Where should we start?”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3993931" y="7962899"/>
            <a:ext cx="7727731" cy="5951001"/>
            <a:chOff x="0" y="0"/>
            <a:chExt cx="1066231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66231" cy="812800"/>
            </a:xfrm>
            <a:custGeom>
              <a:avLst/>
              <a:gdLst/>
              <a:ahLst/>
              <a:cxnLst/>
              <a:rect l="l" t="t" r="r" b="b"/>
              <a:pathLst>
                <a:path w="1066231" h="812800">
                  <a:moveTo>
                    <a:pt x="533116" y="0"/>
                  </a:moveTo>
                  <a:cubicBezTo>
                    <a:pt x="238684" y="0"/>
                    <a:pt x="0" y="181951"/>
                    <a:pt x="0" y="406400"/>
                  </a:cubicBezTo>
                  <a:cubicBezTo>
                    <a:pt x="0" y="630849"/>
                    <a:pt x="238684" y="812800"/>
                    <a:pt x="533116" y="812800"/>
                  </a:cubicBezTo>
                  <a:cubicBezTo>
                    <a:pt x="827547" y="812800"/>
                    <a:pt x="1066231" y="630849"/>
                    <a:pt x="1066231" y="406400"/>
                  </a:cubicBezTo>
                  <a:cubicBezTo>
                    <a:pt x="1066231" y="181951"/>
                    <a:pt x="827547" y="0"/>
                    <a:pt x="533116" y="0"/>
                  </a:cubicBez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99959" y="38100"/>
              <a:ext cx="866313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1204394" y="3489180"/>
            <a:ext cx="6166231" cy="6166207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2848" r="-14876" b="-63349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7359" y="-1605245"/>
            <a:ext cx="13497490" cy="134974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  <a:ln w="65722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317609" y="1019595"/>
            <a:ext cx="8597583" cy="8597583"/>
          </a:xfrm>
          <a:custGeom>
            <a:avLst/>
            <a:gdLst/>
            <a:ahLst/>
            <a:cxnLst/>
            <a:rect l="l" t="t" r="r" b="b"/>
            <a:pathLst>
              <a:path w="8597583" h="8597583">
                <a:moveTo>
                  <a:pt x="0" y="0"/>
                </a:moveTo>
                <a:lnTo>
                  <a:pt x="8597583" y="0"/>
                </a:lnTo>
                <a:lnTo>
                  <a:pt x="8597583" y="8597583"/>
                </a:lnTo>
                <a:lnTo>
                  <a:pt x="0" y="8597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944801" y="1471900"/>
            <a:ext cx="7343199" cy="734319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65C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170165" y="1697279"/>
            <a:ext cx="6892470" cy="6892442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59" r="-24959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-993544" y="706965"/>
            <a:ext cx="8708291" cy="1830920"/>
            <a:chOff x="0" y="0"/>
            <a:chExt cx="1932936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32936" cy="406400"/>
            </a:xfrm>
            <a:custGeom>
              <a:avLst/>
              <a:gdLst/>
              <a:ahLst/>
              <a:cxnLst/>
              <a:rect l="l" t="t" r="r" b="b"/>
              <a:pathLst>
                <a:path w="1932936" h="406400">
                  <a:moveTo>
                    <a:pt x="1729736" y="0"/>
                  </a:moveTo>
                  <a:cubicBezTo>
                    <a:pt x="1841960" y="0"/>
                    <a:pt x="1932936" y="90976"/>
                    <a:pt x="1932936" y="203200"/>
                  </a:cubicBezTo>
                  <a:cubicBezTo>
                    <a:pt x="1932936" y="315424"/>
                    <a:pt x="1841960" y="406400"/>
                    <a:pt x="172973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772CC"/>
            </a:solidFill>
            <a:ln w="10477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93293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614791" y="9771441"/>
            <a:ext cx="8590251" cy="815686"/>
            <a:chOff x="0" y="0"/>
            <a:chExt cx="3228220" cy="30653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228220" cy="306535"/>
            </a:xfrm>
            <a:custGeom>
              <a:avLst/>
              <a:gdLst/>
              <a:ahLst/>
              <a:cxnLst/>
              <a:rect l="l" t="t" r="r" b="b"/>
              <a:pathLst>
                <a:path w="3228220" h="306535">
                  <a:moveTo>
                    <a:pt x="3025020" y="0"/>
                  </a:moveTo>
                  <a:cubicBezTo>
                    <a:pt x="3137244" y="0"/>
                    <a:pt x="3228220" y="68620"/>
                    <a:pt x="3228220" y="153268"/>
                  </a:cubicBezTo>
                  <a:cubicBezTo>
                    <a:pt x="3228220" y="237915"/>
                    <a:pt x="3137244" y="306535"/>
                    <a:pt x="3025020" y="306535"/>
                  </a:cubicBezTo>
                  <a:lnTo>
                    <a:pt x="203200" y="306535"/>
                  </a:lnTo>
                  <a:cubicBezTo>
                    <a:pt x="90976" y="306535"/>
                    <a:pt x="0" y="237915"/>
                    <a:pt x="0" y="153268"/>
                  </a:cubicBezTo>
                  <a:cubicBezTo>
                    <a:pt x="0" y="6862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228220" cy="3446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6093393" y="9496468"/>
            <a:ext cx="8590251" cy="1081425"/>
            <a:chOff x="0" y="0"/>
            <a:chExt cx="3228220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228220" cy="406400"/>
            </a:xfrm>
            <a:custGeom>
              <a:avLst/>
              <a:gdLst/>
              <a:ahLst/>
              <a:cxnLst/>
              <a:rect l="l" t="t" r="r" b="b"/>
              <a:pathLst>
                <a:path w="3228220" h="406400">
                  <a:moveTo>
                    <a:pt x="3025020" y="0"/>
                  </a:moveTo>
                  <a:cubicBezTo>
                    <a:pt x="3137244" y="0"/>
                    <a:pt x="3228220" y="90976"/>
                    <a:pt x="3228220" y="203200"/>
                  </a:cubicBezTo>
                  <a:cubicBezTo>
                    <a:pt x="3228220" y="315424"/>
                    <a:pt x="3137244" y="406400"/>
                    <a:pt x="302502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165C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22822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34237" y="2676656"/>
            <a:ext cx="11139254" cy="126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19"/>
              </a:lnSpc>
            </a:pPr>
            <a:r>
              <a:rPr lang="en-US" sz="2999">
                <a:solidFill>
                  <a:srgbClr val="233DFF"/>
                </a:solidFill>
                <a:latin typeface="Montserrat Italics"/>
              </a:rPr>
              <a:t>What is missed?</a:t>
            </a:r>
          </a:p>
          <a:p>
            <a:pPr>
              <a:lnSpc>
                <a:spcPts val="5219"/>
              </a:lnSpc>
            </a:pPr>
            <a:r>
              <a:rPr lang="en-US" sz="2999">
                <a:solidFill>
                  <a:srgbClr val="233DFF"/>
                </a:solidFill>
                <a:latin typeface="Montserrat Italics"/>
              </a:rPr>
              <a:t>How does this help us avoid repeating our mistakes?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1347787"/>
            <a:ext cx="6389453" cy="57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99"/>
              </a:lnSpc>
            </a:pPr>
            <a:r>
              <a:rPr lang="en-US" sz="3999">
                <a:solidFill>
                  <a:srgbClr val="FFFFFF"/>
                </a:solidFill>
                <a:latin typeface="Montserrat Bold"/>
              </a:rPr>
              <a:t>What if we start here?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0" y="4347500"/>
            <a:ext cx="10605591" cy="4723191"/>
            <a:chOff x="0" y="0"/>
            <a:chExt cx="5917595" cy="263539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917595" cy="2635396"/>
            </a:xfrm>
            <a:custGeom>
              <a:avLst/>
              <a:gdLst/>
              <a:ahLst/>
              <a:cxnLst/>
              <a:rect l="l" t="t" r="r" b="b"/>
              <a:pathLst>
                <a:path w="5917595" h="2635396">
                  <a:moveTo>
                    <a:pt x="0" y="0"/>
                  </a:moveTo>
                  <a:lnTo>
                    <a:pt x="5917595" y="0"/>
                  </a:lnTo>
                  <a:lnTo>
                    <a:pt x="5917595" y="2635396"/>
                  </a:lnTo>
                  <a:lnTo>
                    <a:pt x="0" y="2635396"/>
                  </a:ln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5917595" cy="2673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28700" y="4561149"/>
            <a:ext cx="6279726" cy="58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9"/>
              </a:lnSpc>
            </a:pPr>
            <a:r>
              <a:rPr lang="en-US" sz="3442">
                <a:solidFill>
                  <a:srgbClr val="FFFFFF"/>
                </a:solidFill>
                <a:latin typeface="Montserrat Bold"/>
              </a:rPr>
              <a:t>Over 11 Million People...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5527484"/>
            <a:ext cx="12210831" cy="328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52"/>
              </a:lnSpc>
            </a:pPr>
            <a:r>
              <a:rPr lang="en-US" sz="3324">
                <a:solidFill>
                  <a:srgbClr val="FFFFFF"/>
                </a:solidFill>
                <a:latin typeface="Montserrat"/>
              </a:rPr>
              <a:t>6 Million Jews...</a:t>
            </a:r>
          </a:p>
          <a:p>
            <a:pPr algn="just">
              <a:lnSpc>
                <a:spcPts val="5252"/>
              </a:lnSpc>
            </a:pPr>
            <a:r>
              <a:rPr lang="en-US" sz="3324">
                <a:solidFill>
                  <a:srgbClr val="FFFFFF"/>
                </a:solidFill>
                <a:latin typeface="Montserrat"/>
              </a:rPr>
              <a:t>3 Million Soviet POW’s...</a:t>
            </a:r>
          </a:p>
          <a:p>
            <a:pPr algn="just">
              <a:lnSpc>
                <a:spcPts val="5252"/>
              </a:lnSpc>
            </a:pPr>
            <a:r>
              <a:rPr lang="en-US" sz="3324">
                <a:solidFill>
                  <a:srgbClr val="FFFFFF"/>
                </a:solidFill>
                <a:latin typeface="Montserrat"/>
              </a:rPr>
              <a:t>2 Million Polish...</a:t>
            </a:r>
          </a:p>
          <a:p>
            <a:pPr algn="just">
              <a:lnSpc>
                <a:spcPts val="5252"/>
              </a:lnSpc>
            </a:pPr>
            <a:r>
              <a:rPr lang="en-US" sz="3324">
                <a:solidFill>
                  <a:srgbClr val="FFFFFF"/>
                </a:solidFill>
                <a:latin typeface="Montserrat"/>
              </a:rPr>
              <a:t>250 Thousand Disabled...</a:t>
            </a:r>
          </a:p>
          <a:p>
            <a:pPr algn="just">
              <a:lnSpc>
                <a:spcPts val="5252"/>
              </a:lnSpc>
            </a:pPr>
            <a:r>
              <a:rPr lang="en-US" sz="3324">
                <a:solidFill>
                  <a:srgbClr val="FFFFFF"/>
                </a:solidFill>
                <a:latin typeface="Montserrat"/>
              </a:rPr>
              <a:t>15 Thousand Homosexuals...</a:t>
            </a:r>
          </a:p>
        </p:txBody>
      </p:sp>
      <p:sp>
        <p:nvSpPr>
          <p:cNvPr id="27" name="AutoShape 27"/>
          <p:cNvSpPr/>
          <p:nvPr/>
        </p:nvSpPr>
        <p:spPr>
          <a:xfrm flipV="1">
            <a:off x="1046650" y="5318387"/>
            <a:ext cx="5356498" cy="61912"/>
          </a:xfrm>
          <a:prstGeom prst="line">
            <a:avLst/>
          </a:prstGeom>
          <a:ln w="1238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8" name="Group 25">
            <a:extLst>
              <a:ext uri="{FF2B5EF4-FFF2-40B4-BE49-F238E27FC236}">
                <a16:creationId xmlns:a16="http://schemas.microsoft.com/office/drawing/2014/main" id="{EAEC34EA-963E-481E-A9F5-03E79102F241}"/>
              </a:ext>
            </a:extLst>
          </p:cNvPr>
          <p:cNvGrpSpPr/>
          <p:nvPr/>
        </p:nvGrpSpPr>
        <p:grpSpPr>
          <a:xfrm>
            <a:off x="7674154" y="9106051"/>
            <a:ext cx="4940523" cy="1366109"/>
            <a:chOff x="0" y="0"/>
            <a:chExt cx="896916" cy="812800"/>
          </a:xfrm>
        </p:grpSpPr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5526210B-D240-49F1-B4B5-6A6656652BC7}"/>
                </a:ext>
              </a:extLst>
            </p:cNvPr>
            <p:cNvSpPr/>
            <p:nvPr/>
          </p:nvSpPr>
          <p:spPr>
            <a:xfrm>
              <a:off x="0" y="0"/>
              <a:ext cx="896916" cy="812800"/>
            </a:xfrm>
            <a:custGeom>
              <a:avLst/>
              <a:gdLst/>
              <a:ahLst/>
              <a:cxnLst/>
              <a:rect l="l" t="t" r="r" b="b"/>
              <a:pathLst>
                <a:path w="896916" h="812800">
                  <a:moveTo>
                    <a:pt x="448458" y="0"/>
                  </a:moveTo>
                  <a:cubicBezTo>
                    <a:pt x="200781" y="0"/>
                    <a:pt x="0" y="181951"/>
                    <a:pt x="0" y="406400"/>
                  </a:cubicBezTo>
                  <a:cubicBezTo>
                    <a:pt x="0" y="630849"/>
                    <a:pt x="200781" y="812800"/>
                    <a:pt x="448458" y="812800"/>
                  </a:cubicBezTo>
                  <a:cubicBezTo>
                    <a:pt x="696134" y="812800"/>
                    <a:pt x="896916" y="630849"/>
                    <a:pt x="896916" y="406400"/>
                  </a:cubicBezTo>
                  <a:cubicBezTo>
                    <a:pt x="896916" y="181951"/>
                    <a:pt x="696134" y="0"/>
                    <a:pt x="448458" y="0"/>
                  </a:cubicBezTo>
                  <a:close/>
                </a:path>
              </a:pathLst>
            </a:custGeom>
            <a:solidFill>
              <a:srgbClr val="1772CC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CB90A8C5-771F-415E-B28C-8FF6CEFBC675}"/>
                </a:ext>
              </a:extLst>
            </p:cNvPr>
            <p:cNvSpPr txBox="1"/>
            <p:nvPr/>
          </p:nvSpPr>
          <p:spPr>
            <a:xfrm>
              <a:off x="84086" y="38100"/>
              <a:ext cx="72874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9E77914-D04B-457D-BCEB-9218128A6EBC}"/>
              </a:ext>
            </a:extLst>
          </p:cNvPr>
          <p:cNvSpPr txBox="1"/>
          <p:nvPr/>
        </p:nvSpPr>
        <p:spPr>
          <a:xfrm>
            <a:off x="8235539" y="9246740"/>
            <a:ext cx="3817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Answers neither of our students’ questions.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446332" y="-2971983"/>
            <a:ext cx="12238454" cy="1223845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93535" y="1162683"/>
            <a:ext cx="8798298" cy="8798298"/>
          </a:xfrm>
          <a:custGeom>
            <a:avLst/>
            <a:gdLst/>
            <a:ahLst/>
            <a:cxnLst/>
            <a:rect l="l" t="t" r="r" b="b"/>
            <a:pathLst>
              <a:path w="8798298" h="8798298">
                <a:moveTo>
                  <a:pt x="0" y="0"/>
                </a:moveTo>
                <a:lnTo>
                  <a:pt x="8798298" y="0"/>
                </a:lnTo>
                <a:lnTo>
                  <a:pt x="8798298" y="8798298"/>
                </a:lnTo>
                <a:lnTo>
                  <a:pt x="0" y="8798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75" y="1857192"/>
            <a:ext cx="7409279" cy="740927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  <a:ln w="266700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32944" y="2289175"/>
            <a:ext cx="6545341" cy="6545314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2760" r="-22760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9144000" y="1028700"/>
            <a:ext cx="10569608" cy="1209364"/>
            <a:chOff x="0" y="0"/>
            <a:chExt cx="3551857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51857" cy="406400"/>
            </a:xfrm>
            <a:custGeom>
              <a:avLst/>
              <a:gdLst/>
              <a:ahLst/>
              <a:cxnLst/>
              <a:rect l="l" t="t" r="r" b="b"/>
              <a:pathLst>
                <a:path w="3551857" h="406400">
                  <a:moveTo>
                    <a:pt x="3348657" y="0"/>
                  </a:moveTo>
                  <a:cubicBezTo>
                    <a:pt x="3460881" y="0"/>
                    <a:pt x="3551857" y="90976"/>
                    <a:pt x="3551857" y="203200"/>
                  </a:cubicBezTo>
                  <a:cubicBezTo>
                    <a:pt x="3551857" y="315424"/>
                    <a:pt x="3460881" y="406400"/>
                    <a:pt x="334865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772CC"/>
            </a:solidFill>
            <a:ln w="10477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55185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297178" y="9960981"/>
            <a:ext cx="7062911" cy="1081425"/>
            <a:chOff x="0" y="0"/>
            <a:chExt cx="2654245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54245" cy="406400"/>
            </a:xfrm>
            <a:custGeom>
              <a:avLst/>
              <a:gdLst/>
              <a:ahLst/>
              <a:cxnLst/>
              <a:rect l="l" t="t" r="r" b="b"/>
              <a:pathLst>
                <a:path w="2654245" h="406400">
                  <a:moveTo>
                    <a:pt x="2451045" y="0"/>
                  </a:moveTo>
                  <a:cubicBezTo>
                    <a:pt x="2563269" y="0"/>
                    <a:pt x="2654245" y="90976"/>
                    <a:pt x="2654245" y="203200"/>
                  </a:cubicBezTo>
                  <a:cubicBezTo>
                    <a:pt x="2654245" y="315424"/>
                    <a:pt x="2563269" y="406400"/>
                    <a:pt x="245104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65424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655436" y="9696493"/>
            <a:ext cx="8590251" cy="1081425"/>
            <a:chOff x="0" y="0"/>
            <a:chExt cx="3228220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228220" cy="406400"/>
            </a:xfrm>
            <a:custGeom>
              <a:avLst/>
              <a:gdLst/>
              <a:ahLst/>
              <a:cxnLst/>
              <a:rect l="l" t="t" r="r" b="b"/>
              <a:pathLst>
                <a:path w="3228220" h="406400">
                  <a:moveTo>
                    <a:pt x="3025020" y="0"/>
                  </a:moveTo>
                  <a:cubicBezTo>
                    <a:pt x="3137244" y="0"/>
                    <a:pt x="3228220" y="90976"/>
                    <a:pt x="3228220" y="203200"/>
                  </a:cubicBezTo>
                  <a:cubicBezTo>
                    <a:pt x="3228220" y="315424"/>
                    <a:pt x="3137244" y="406400"/>
                    <a:pt x="302502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165C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22822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683021" y="1358745"/>
            <a:ext cx="7576279" cy="57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99"/>
              </a:lnSpc>
            </a:pPr>
            <a:r>
              <a:rPr lang="en-US" sz="3999">
                <a:solidFill>
                  <a:srgbClr val="FFFFFF"/>
                </a:solidFill>
                <a:latin typeface="Montserrat Bold"/>
              </a:rPr>
              <a:t>What if we start here?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120046" y="2576512"/>
            <a:ext cx="11139254" cy="126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19"/>
              </a:lnSpc>
            </a:pPr>
            <a:r>
              <a:rPr lang="en-US" sz="2999" dirty="0">
                <a:solidFill>
                  <a:srgbClr val="233DFF"/>
                </a:solidFill>
                <a:latin typeface="Montserrat Italics"/>
              </a:rPr>
              <a:t>What is missed?</a:t>
            </a:r>
          </a:p>
          <a:p>
            <a:pPr algn="r">
              <a:lnSpc>
                <a:spcPts val="5219"/>
              </a:lnSpc>
            </a:pPr>
            <a:r>
              <a:rPr lang="en-US" sz="2999" dirty="0">
                <a:solidFill>
                  <a:srgbClr val="233DFF"/>
                </a:solidFill>
                <a:latin typeface="Montserrat Italics"/>
              </a:rPr>
              <a:t>How does this help us avoid repeating our mistakes?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822380" y="4866548"/>
            <a:ext cx="8436920" cy="49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9"/>
              </a:lnSpc>
            </a:pPr>
            <a:r>
              <a:rPr lang="en-US" sz="2942">
                <a:solidFill>
                  <a:srgbClr val="FFFFFF"/>
                </a:solidFill>
                <a:latin typeface="Montserrat Bold"/>
              </a:rPr>
              <a:t>Wansee Conference and the Death Camps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818767" y="5741269"/>
            <a:ext cx="9811570" cy="2394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82"/>
              </a:lnSpc>
            </a:pPr>
            <a:r>
              <a:rPr lang="en-US" sz="3324">
                <a:solidFill>
                  <a:srgbClr val="FFFFFF"/>
                </a:solidFill>
                <a:latin typeface="Montserrat"/>
              </a:rPr>
              <a:t>Wansee Conference:  1942</a:t>
            </a:r>
          </a:p>
          <a:p>
            <a:pPr algn="r">
              <a:lnSpc>
                <a:spcPts val="6582"/>
              </a:lnSpc>
            </a:pPr>
            <a:r>
              <a:rPr lang="en-US" sz="3324">
                <a:solidFill>
                  <a:srgbClr val="FFFFFF"/>
                </a:solidFill>
                <a:latin typeface="Montserrat"/>
              </a:rPr>
              <a:t>Auschwitz: May 20th, 1940, Sep. 1941, Jan. 1941</a:t>
            </a:r>
          </a:p>
          <a:p>
            <a:pPr algn="r">
              <a:lnSpc>
                <a:spcPts val="6582"/>
              </a:lnSpc>
            </a:pPr>
            <a:r>
              <a:rPr lang="en-US" sz="3324">
                <a:solidFill>
                  <a:srgbClr val="FFFFFF"/>
                </a:solidFill>
                <a:latin typeface="Montserrat"/>
              </a:rPr>
              <a:t>Majdanek: 1941</a:t>
            </a:r>
          </a:p>
        </p:txBody>
      </p:sp>
      <p:sp>
        <p:nvSpPr>
          <p:cNvPr id="24" name="AutoShape 24"/>
          <p:cNvSpPr/>
          <p:nvPr/>
        </p:nvSpPr>
        <p:spPr>
          <a:xfrm flipV="1">
            <a:off x="11902086" y="5623740"/>
            <a:ext cx="5356498" cy="61912"/>
          </a:xfrm>
          <a:prstGeom prst="line">
            <a:avLst/>
          </a:prstGeom>
          <a:ln w="1238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5" name="Group 25"/>
          <p:cNvGrpSpPr/>
          <p:nvPr/>
        </p:nvGrpSpPr>
        <p:grpSpPr>
          <a:xfrm>
            <a:off x="7682409" y="4755464"/>
            <a:ext cx="10605591" cy="4315226"/>
            <a:chOff x="0" y="0"/>
            <a:chExt cx="5917595" cy="240776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917595" cy="2407764"/>
            </a:xfrm>
            <a:custGeom>
              <a:avLst/>
              <a:gdLst/>
              <a:ahLst/>
              <a:cxnLst/>
              <a:rect l="l" t="t" r="r" b="b"/>
              <a:pathLst>
                <a:path w="5917595" h="2407764">
                  <a:moveTo>
                    <a:pt x="0" y="0"/>
                  </a:moveTo>
                  <a:lnTo>
                    <a:pt x="5917595" y="0"/>
                  </a:lnTo>
                  <a:lnTo>
                    <a:pt x="5917595" y="2407764"/>
                  </a:lnTo>
                  <a:lnTo>
                    <a:pt x="0" y="2407764"/>
                  </a:ln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5917595" cy="2445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7818767" y="4857023"/>
            <a:ext cx="10167682" cy="58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9"/>
              </a:lnSpc>
            </a:pPr>
            <a:r>
              <a:rPr lang="en-US" sz="3442">
                <a:solidFill>
                  <a:srgbClr val="FFFFFF"/>
                </a:solidFill>
                <a:latin typeface="Montserrat Bold"/>
              </a:rPr>
              <a:t>Wansee Conference and the Death Camps...</a:t>
            </a:r>
          </a:p>
        </p:txBody>
      </p:sp>
      <p:sp>
        <p:nvSpPr>
          <p:cNvPr id="29" name="AutoShape 29"/>
          <p:cNvSpPr/>
          <p:nvPr/>
        </p:nvSpPr>
        <p:spPr>
          <a:xfrm>
            <a:off x="7819483" y="5685653"/>
            <a:ext cx="10813365" cy="61908"/>
          </a:xfrm>
          <a:prstGeom prst="line">
            <a:avLst/>
          </a:prstGeom>
          <a:ln w="1238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TextBox 30"/>
          <p:cNvSpPr txBox="1"/>
          <p:nvPr/>
        </p:nvSpPr>
        <p:spPr>
          <a:xfrm>
            <a:off x="8220036" y="5685647"/>
            <a:ext cx="12095559" cy="326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02"/>
              </a:lnSpc>
            </a:pPr>
            <a:r>
              <a:rPr lang="en-US" sz="3292">
                <a:solidFill>
                  <a:srgbClr val="FFFFFF"/>
                </a:solidFill>
                <a:latin typeface="Montserrat"/>
              </a:rPr>
              <a:t>Wansee Conference: 1942</a:t>
            </a:r>
          </a:p>
          <a:p>
            <a:pPr algn="just">
              <a:lnSpc>
                <a:spcPts val="5202"/>
              </a:lnSpc>
            </a:pPr>
            <a:r>
              <a:rPr lang="en-US" sz="3292">
                <a:solidFill>
                  <a:srgbClr val="FFFFFF"/>
                </a:solidFill>
                <a:latin typeface="Montserrat"/>
              </a:rPr>
              <a:t>Auschwitz: May 20th, 1940, Sep. 1941, Jan. 1941</a:t>
            </a:r>
          </a:p>
          <a:p>
            <a:pPr algn="just">
              <a:lnSpc>
                <a:spcPts val="5202"/>
              </a:lnSpc>
            </a:pPr>
            <a:r>
              <a:rPr lang="en-US" sz="3292">
                <a:solidFill>
                  <a:srgbClr val="FFFFFF"/>
                </a:solidFill>
                <a:latin typeface="Montserrat"/>
              </a:rPr>
              <a:t>                                                   1.5 murdered...</a:t>
            </a:r>
          </a:p>
          <a:p>
            <a:pPr algn="just">
              <a:lnSpc>
                <a:spcPts val="5202"/>
              </a:lnSpc>
            </a:pPr>
            <a:r>
              <a:rPr lang="en-US" sz="3292">
                <a:solidFill>
                  <a:srgbClr val="FFFFFF"/>
                </a:solidFill>
                <a:latin typeface="Montserrat"/>
              </a:rPr>
              <a:t>Majdanek: 1941</a:t>
            </a:r>
          </a:p>
          <a:p>
            <a:pPr algn="just">
              <a:lnSpc>
                <a:spcPts val="5202"/>
              </a:lnSpc>
            </a:pPr>
            <a:endParaRPr lang="en-US" sz="3292">
              <a:solidFill>
                <a:srgbClr val="FFFFFF"/>
              </a:solidFill>
              <a:latin typeface="Montserrat"/>
            </a:endParaRPr>
          </a:p>
        </p:txBody>
      </p:sp>
      <p:grpSp>
        <p:nvGrpSpPr>
          <p:cNvPr id="31" name="Group 25">
            <a:extLst>
              <a:ext uri="{FF2B5EF4-FFF2-40B4-BE49-F238E27FC236}">
                <a16:creationId xmlns:a16="http://schemas.microsoft.com/office/drawing/2014/main" id="{3AEC86FE-1F8C-42A5-B5ED-44CBC9BE18BA}"/>
              </a:ext>
            </a:extLst>
          </p:cNvPr>
          <p:cNvGrpSpPr/>
          <p:nvPr/>
        </p:nvGrpSpPr>
        <p:grpSpPr>
          <a:xfrm>
            <a:off x="4469315" y="9291171"/>
            <a:ext cx="5713924" cy="1366109"/>
            <a:chOff x="0" y="0"/>
            <a:chExt cx="896916" cy="812800"/>
          </a:xfrm>
        </p:grpSpPr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20197F41-DA21-4937-8936-2162FD3522DC}"/>
                </a:ext>
              </a:extLst>
            </p:cNvPr>
            <p:cNvSpPr/>
            <p:nvPr/>
          </p:nvSpPr>
          <p:spPr>
            <a:xfrm>
              <a:off x="0" y="0"/>
              <a:ext cx="896916" cy="812800"/>
            </a:xfrm>
            <a:custGeom>
              <a:avLst/>
              <a:gdLst/>
              <a:ahLst/>
              <a:cxnLst/>
              <a:rect l="l" t="t" r="r" b="b"/>
              <a:pathLst>
                <a:path w="896916" h="812800">
                  <a:moveTo>
                    <a:pt x="448458" y="0"/>
                  </a:moveTo>
                  <a:cubicBezTo>
                    <a:pt x="200781" y="0"/>
                    <a:pt x="0" y="181951"/>
                    <a:pt x="0" y="406400"/>
                  </a:cubicBezTo>
                  <a:cubicBezTo>
                    <a:pt x="0" y="630849"/>
                    <a:pt x="200781" y="812800"/>
                    <a:pt x="448458" y="812800"/>
                  </a:cubicBezTo>
                  <a:cubicBezTo>
                    <a:pt x="696134" y="812800"/>
                    <a:pt x="896916" y="630849"/>
                    <a:pt x="896916" y="406400"/>
                  </a:cubicBezTo>
                  <a:cubicBezTo>
                    <a:pt x="896916" y="181951"/>
                    <a:pt x="696134" y="0"/>
                    <a:pt x="448458" y="0"/>
                  </a:cubicBezTo>
                  <a:close/>
                </a:path>
              </a:pathLst>
            </a:custGeom>
            <a:solidFill>
              <a:srgbClr val="1772CC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TextBox 27">
              <a:extLst>
                <a:ext uri="{FF2B5EF4-FFF2-40B4-BE49-F238E27FC236}">
                  <a16:creationId xmlns:a16="http://schemas.microsoft.com/office/drawing/2014/main" id="{132E7441-6F90-45D6-9700-9AE0A0AA1378}"/>
                </a:ext>
              </a:extLst>
            </p:cNvPr>
            <p:cNvSpPr txBox="1"/>
            <p:nvPr/>
          </p:nvSpPr>
          <p:spPr>
            <a:xfrm>
              <a:off x="84086" y="38100"/>
              <a:ext cx="72874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773D1FA-DFF5-4A68-9531-A50CC77819AE}"/>
              </a:ext>
            </a:extLst>
          </p:cNvPr>
          <p:cNvSpPr txBox="1"/>
          <p:nvPr/>
        </p:nvSpPr>
        <p:spPr>
          <a:xfrm>
            <a:off x="4663803" y="9635907"/>
            <a:ext cx="5339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Could the Nazis have started here?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7359" y="-1605245"/>
            <a:ext cx="13497490" cy="134974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  <a:ln w="65722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317609" y="1019595"/>
            <a:ext cx="8597583" cy="8597583"/>
          </a:xfrm>
          <a:custGeom>
            <a:avLst/>
            <a:gdLst/>
            <a:ahLst/>
            <a:cxnLst/>
            <a:rect l="l" t="t" r="r" b="b"/>
            <a:pathLst>
              <a:path w="8597583" h="8597583">
                <a:moveTo>
                  <a:pt x="0" y="0"/>
                </a:moveTo>
                <a:lnTo>
                  <a:pt x="8597583" y="0"/>
                </a:lnTo>
                <a:lnTo>
                  <a:pt x="8597583" y="8597583"/>
                </a:lnTo>
                <a:lnTo>
                  <a:pt x="0" y="8597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944801" y="1471900"/>
            <a:ext cx="7343199" cy="734319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65C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170165" y="1697279"/>
            <a:ext cx="6892470" cy="6892442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784" r="-81859" b="-23699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-993544" y="706965"/>
            <a:ext cx="8708291" cy="1830920"/>
            <a:chOff x="0" y="0"/>
            <a:chExt cx="1932936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32936" cy="406400"/>
            </a:xfrm>
            <a:custGeom>
              <a:avLst/>
              <a:gdLst/>
              <a:ahLst/>
              <a:cxnLst/>
              <a:rect l="l" t="t" r="r" b="b"/>
              <a:pathLst>
                <a:path w="1932936" h="406400">
                  <a:moveTo>
                    <a:pt x="1729736" y="0"/>
                  </a:moveTo>
                  <a:cubicBezTo>
                    <a:pt x="1841960" y="0"/>
                    <a:pt x="1932936" y="90976"/>
                    <a:pt x="1932936" y="203200"/>
                  </a:cubicBezTo>
                  <a:cubicBezTo>
                    <a:pt x="1932936" y="315424"/>
                    <a:pt x="1841960" y="406400"/>
                    <a:pt x="172973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772CC"/>
            </a:solidFill>
            <a:ln w="10477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93293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614791" y="9771441"/>
            <a:ext cx="8590251" cy="815686"/>
            <a:chOff x="0" y="0"/>
            <a:chExt cx="3228220" cy="30653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228220" cy="306535"/>
            </a:xfrm>
            <a:custGeom>
              <a:avLst/>
              <a:gdLst/>
              <a:ahLst/>
              <a:cxnLst/>
              <a:rect l="l" t="t" r="r" b="b"/>
              <a:pathLst>
                <a:path w="3228220" h="306535">
                  <a:moveTo>
                    <a:pt x="3025020" y="0"/>
                  </a:moveTo>
                  <a:cubicBezTo>
                    <a:pt x="3137244" y="0"/>
                    <a:pt x="3228220" y="68620"/>
                    <a:pt x="3228220" y="153268"/>
                  </a:cubicBezTo>
                  <a:cubicBezTo>
                    <a:pt x="3228220" y="237915"/>
                    <a:pt x="3137244" y="306535"/>
                    <a:pt x="3025020" y="306535"/>
                  </a:cubicBezTo>
                  <a:lnTo>
                    <a:pt x="203200" y="306535"/>
                  </a:lnTo>
                  <a:cubicBezTo>
                    <a:pt x="90976" y="306535"/>
                    <a:pt x="0" y="237915"/>
                    <a:pt x="0" y="153268"/>
                  </a:cubicBezTo>
                  <a:cubicBezTo>
                    <a:pt x="0" y="6862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228220" cy="3446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6093393" y="9496468"/>
            <a:ext cx="8590251" cy="1081425"/>
            <a:chOff x="0" y="0"/>
            <a:chExt cx="3228220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228220" cy="406400"/>
            </a:xfrm>
            <a:custGeom>
              <a:avLst/>
              <a:gdLst/>
              <a:ahLst/>
              <a:cxnLst/>
              <a:rect l="l" t="t" r="r" b="b"/>
              <a:pathLst>
                <a:path w="3228220" h="406400">
                  <a:moveTo>
                    <a:pt x="3025020" y="0"/>
                  </a:moveTo>
                  <a:cubicBezTo>
                    <a:pt x="3137244" y="0"/>
                    <a:pt x="3228220" y="90976"/>
                    <a:pt x="3228220" y="203200"/>
                  </a:cubicBezTo>
                  <a:cubicBezTo>
                    <a:pt x="3228220" y="315424"/>
                    <a:pt x="3137244" y="406400"/>
                    <a:pt x="302502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165C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22822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0" y="4347500"/>
            <a:ext cx="10605591" cy="4723191"/>
            <a:chOff x="0" y="0"/>
            <a:chExt cx="5917595" cy="263539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917595" cy="2635396"/>
            </a:xfrm>
            <a:custGeom>
              <a:avLst/>
              <a:gdLst/>
              <a:ahLst/>
              <a:cxnLst/>
              <a:rect l="l" t="t" r="r" b="b"/>
              <a:pathLst>
                <a:path w="5917595" h="2635396">
                  <a:moveTo>
                    <a:pt x="0" y="0"/>
                  </a:moveTo>
                  <a:lnTo>
                    <a:pt x="5917595" y="0"/>
                  </a:lnTo>
                  <a:lnTo>
                    <a:pt x="5917595" y="2635396"/>
                  </a:lnTo>
                  <a:lnTo>
                    <a:pt x="0" y="2635396"/>
                  </a:ln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5917595" cy="2673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 flipV="1">
            <a:off x="1046650" y="5318387"/>
            <a:ext cx="5356498" cy="61912"/>
          </a:xfrm>
          <a:prstGeom prst="line">
            <a:avLst/>
          </a:prstGeom>
          <a:ln w="1238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24"/>
          <p:cNvSpPr txBox="1"/>
          <p:nvPr/>
        </p:nvSpPr>
        <p:spPr>
          <a:xfrm>
            <a:off x="834237" y="2676656"/>
            <a:ext cx="11139254" cy="126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19"/>
              </a:lnSpc>
            </a:pPr>
            <a:r>
              <a:rPr lang="en-US" sz="2999">
                <a:solidFill>
                  <a:srgbClr val="233DFF"/>
                </a:solidFill>
                <a:latin typeface="Montserrat Italics"/>
              </a:rPr>
              <a:t>What is missed?</a:t>
            </a:r>
          </a:p>
          <a:p>
            <a:pPr>
              <a:lnSpc>
                <a:spcPts val="5219"/>
              </a:lnSpc>
            </a:pPr>
            <a:r>
              <a:rPr lang="en-US" sz="2999">
                <a:solidFill>
                  <a:srgbClr val="233DFF"/>
                </a:solidFill>
                <a:latin typeface="Montserrat Italics"/>
              </a:rPr>
              <a:t>How does this help us avoid repeating our mistakes?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1347787"/>
            <a:ext cx="6389453" cy="57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99"/>
              </a:lnSpc>
            </a:pPr>
            <a:r>
              <a:rPr lang="en-US" sz="3999">
                <a:solidFill>
                  <a:srgbClr val="FFFFFF"/>
                </a:solidFill>
                <a:latin typeface="Montserrat Bold"/>
              </a:rPr>
              <a:t>What if we start here?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4561149"/>
            <a:ext cx="6279726" cy="58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9"/>
              </a:lnSpc>
            </a:pPr>
            <a:r>
              <a:rPr lang="en-US" sz="3442">
                <a:solidFill>
                  <a:srgbClr val="FFFFFF"/>
                </a:solidFill>
                <a:latin typeface="Montserrat Bold"/>
              </a:rPr>
              <a:t>Einsatzgruppen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8700" y="5527484"/>
            <a:ext cx="12210831" cy="1954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52"/>
              </a:lnSpc>
            </a:pPr>
            <a:r>
              <a:rPr lang="en-US" sz="3324">
                <a:solidFill>
                  <a:srgbClr val="FFFFFF"/>
                </a:solidFill>
                <a:latin typeface="Montserrat"/>
              </a:rPr>
              <a:t>Originally formed in 1938</a:t>
            </a:r>
          </a:p>
          <a:p>
            <a:pPr algn="just">
              <a:lnSpc>
                <a:spcPts val="5252"/>
              </a:lnSpc>
            </a:pPr>
            <a:r>
              <a:rPr lang="en-US" sz="3324">
                <a:solidFill>
                  <a:srgbClr val="FFFFFF"/>
                </a:solidFill>
                <a:latin typeface="Montserrat"/>
              </a:rPr>
              <a:t>Late 1939 - Aktion T4</a:t>
            </a:r>
          </a:p>
          <a:p>
            <a:pPr algn="just">
              <a:lnSpc>
                <a:spcPts val="5252"/>
              </a:lnSpc>
            </a:pPr>
            <a:r>
              <a:rPr lang="en-US" sz="3324">
                <a:solidFill>
                  <a:srgbClr val="FFFFFF"/>
                </a:solidFill>
                <a:latin typeface="Montserrat"/>
              </a:rPr>
              <a:t>Babi Yar - 33,771 Jews murdered in two days</a:t>
            </a:r>
          </a:p>
        </p:txBody>
      </p:sp>
      <p:grpSp>
        <p:nvGrpSpPr>
          <p:cNvPr id="28" name="Group 25">
            <a:extLst>
              <a:ext uri="{FF2B5EF4-FFF2-40B4-BE49-F238E27FC236}">
                <a16:creationId xmlns:a16="http://schemas.microsoft.com/office/drawing/2014/main" id="{3BAEF6EF-1241-488F-B79A-ED799DC85F1E}"/>
              </a:ext>
            </a:extLst>
          </p:cNvPr>
          <p:cNvGrpSpPr/>
          <p:nvPr/>
        </p:nvGrpSpPr>
        <p:grpSpPr>
          <a:xfrm>
            <a:off x="7714747" y="9278610"/>
            <a:ext cx="5713924" cy="1366109"/>
            <a:chOff x="0" y="0"/>
            <a:chExt cx="896916" cy="812800"/>
          </a:xfrm>
        </p:grpSpPr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3D8FFFB3-FDC5-46B9-A017-614E9DDB4C04}"/>
                </a:ext>
              </a:extLst>
            </p:cNvPr>
            <p:cNvSpPr/>
            <p:nvPr/>
          </p:nvSpPr>
          <p:spPr>
            <a:xfrm>
              <a:off x="0" y="0"/>
              <a:ext cx="896916" cy="812800"/>
            </a:xfrm>
            <a:custGeom>
              <a:avLst/>
              <a:gdLst/>
              <a:ahLst/>
              <a:cxnLst/>
              <a:rect l="l" t="t" r="r" b="b"/>
              <a:pathLst>
                <a:path w="896916" h="812800">
                  <a:moveTo>
                    <a:pt x="448458" y="0"/>
                  </a:moveTo>
                  <a:cubicBezTo>
                    <a:pt x="200781" y="0"/>
                    <a:pt x="0" y="181951"/>
                    <a:pt x="0" y="406400"/>
                  </a:cubicBezTo>
                  <a:cubicBezTo>
                    <a:pt x="0" y="630849"/>
                    <a:pt x="200781" y="812800"/>
                    <a:pt x="448458" y="812800"/>
                  </a:cubicBezTo>
                  <a:cubicBezTo>
                    <a:pt x="696134" y="812800"/>
                    <a:pt x="896916" y="630849"/>
                    <a:pt x="896916" y="406400"/>
                  </a:cubicBezTo>
                  <a:cubicBezTo>
                    <a:pt x="896916" y="181951"/>
                    <a:pt x="696134" y="0"/>
                    <a:pt x="448458" y="0"/>
                  </a:cubicBezTo>
                  <a:close/>
                </a:path>
              </a:pathLst>
            </a:custGeom>
            <a:solidFill>
              <a:srgbClr val="1772CC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7ECA3FC6-47DC-4412-8803-98C18893C45C}"/>
                </a:ext>
              </a:extLst>
            </p:cNvPr>
            <p:cNvSpPr txBox="1"/>
            <p:nvPr/>
          </p:nvSpPr>
          <p:spPr>
            <a:xfrm>
              <a:off x="84086" y="38100"/>
              <a:ext cx="72874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1105DA1-84FF-4F7A-933E-0F5ADF5BB2F3}"/>
              </a:ext>
            </a:extLst>
          </p:cNvPr>
          <p:cNvSpPr txBox="1"/>
          <p:nvPr/>
        </p:nvSpPr>
        <p:spPr>
          <a:xfrm>
            <a:off x="7935780" y="9648018"/>
            <a:ext cx="5339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Could the Nazis have started here?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55316" y="-545104"/>
            <a:ext cx="11377208" cy="113772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275377" y="637189"/>
            <a:ext cx="9012623" cy="9012623"/>
          </a:xfrm>
          <a:custGeom>
            <a:avLst/>
            <a:gdLst/>
            <a:ahLst/>
            <a:cxnLst/>
            <a:rect l="l" t="t" r="r" b="b"/>
            <a:pathLst>
              <a:path w="9012623" h="9012623">
                <a:moveTo>
                  <a:pt x="0" y="0"/>
                </a:moveTo>
                <a:lnTo>
                  <a:pt x="9012623" y="0"/>
                </a:lnTo>
                <a:lnTo>
                  <a:pt x="9012623" y="9012622"/>
                </a:lnTo>
                <a:lnTo>
                  <a:pt x="0" y="9012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893724" y="1255536"/>
            <a:ext cx="7775929" cy="777592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  <a:ln w="266700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347070" y="1708895"/>
            <a:ext cx="6869238" cy="6869211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7023" r="-17023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-743533" y="265984"/>
            <a:ext cx="10302712" cy="1190314"/>
            <a:chOff x="0" y="0"/>
            <a:chExt cx="3462168" cy="39999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62168" cy="399998"/>
            </a:xfrm>
            <a:custGeom>
              <a:avLst/>
              <a:gdLst/>
              <a:ahLst/>
              <a:cxnLst/>
              <a:rect l="l" t="t" r="r" b="b"/>
              <a:pathLst>
                <a:path w="3462168" h="399998">
                  <a:moveTo>
                    <a:pt x="3258968" y="0"/>
                  </a:moveTo>
                  <a:cubicBezTo>
                    <a:pt x="3371192" y="0"/>
                    <a:pt x="3462168" y="89543"/>
                    <a:pt x="3462168" y="199999"/>
                  </a:cubicBezTo>
                  <a:cubicBezTo>
                    <a:pt x="3462168" y="310456"/>
                    <a:pt x="3371192" y="399998"/>
                    <a:pt x="3258968" y="399998"/>
                  </a:cubicBezTo>
                  <a:lnTo>
                    <a:pt x="203200" y="399998"/>
                  </a:lnTo>
                  <a:cubicBezTo>
                    <a:pt x="90976" y="399998"/>
                    <a:pt x="0" y="310456"/>
                    <a:pt x="0" y="199999"/>
                  </a:cubicBezTo>
                  <a:cubicBezTo>
                    <a:pt x="0" y="8954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772CC"/>
            </a:solidFill>
            <a:ln w="10477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462168" cy="438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614791" y="10033506"/>
            <a:ext cx="8586364" cy="1048817"/>
            <a:chOff x="0" y="0"/>
            <a:chExt cx="3327079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27079" cy="406400"/>
            </a:xfrm>
            <a:custGeom>
              <a:avLst/>
              <a:gdLst/>
              <a:ahLst/>
              <a:cxnLst/>
              <a:rect l="l" t="t" r="r" b="b"/>
              <a:pathLst>
                <a:path w="3327079" h="406400">
                  <a:moveTo>
                    <a:pt x="3123879" y="0"/>
                  </a:moveTo>
                  <a:cubicBezTo>
                    <a:pt x="3236104" y="0"/>
                    <a:pt x="3327079" y="90976"/>
                    <a:pt x="3327079" y="203200"/>
                  </a:cubicBezTo>
                  <a:cubicBezTo>
                    <a:pt x="3327079" y="315424"/>
                    <a:pt x="3236104" y="406400"/>
                    <a:pt x="312387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32707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6247276" y="9750679"/>
            <a:ext cx="8590251" cy="1081425"/>
            <a:chOff x="0" y="0"/>
            <a:chExt cx="3228220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228220" cy="406400"/>
            </a:xfrm>
            <a:custGeom>
              <a:avLst/>
              <a:gdLst/>
              <a:ahLst/>
              <a:cxnLst/>
              <a:rect l="l" t="t" r="r" b="b"/>
              <a:pathLst>
                <a:path w="3228220" h="406400">
                  <a:moveTo>
                    <a:pt x="3025020" y="0"/>
                  </a:moveTo>
                  <a:cubicBezTo>
                    <a:pt x="3137244" y="0"/>
                    <a:pt x="3228220" y="90976"/>
                    <a:pt x="3228220" y="203200"/>
                  </a:cubicBezTo>
                  <a:cubicBezTo>
                    <a:pt x="3228220" y="315424"/>
                    <a:pt x="3137244" y="406400"/>
                    <a:pt x="302502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165C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22822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03025" y="4852988"/>
            <a:ext cx="7473866" cy="62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9"/>
              </a:lnSpc>
            </a:pPr>
            <a:r>
              <a:rPr lang="en-US" sz="4499">
                <a:solidFill>
                  <a:srgbClr val="000000"/>
                </a:solidFill>
                <a:latin typeface="Montserrat Bold"/>
              </a:rPr>
              <a:t>Warsaw Ghetto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03025" y="5749254"/>
            <a:ext cx="8772353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1999" lvl="1" indent="-420999">
              <a:lnSpc>
                <a:spcPts val="4679"/>
              </a:lnSpc>
              <a:buFont typeface="Arial"/>
              <a:buChar char="•"/>
            </a:pPr>
            <a:r>
              <a:rPr lang="en-US" sz="3899">
                <a:solidFill>
                  <a:srgbClr val="000000"/>
                </a:solidFill>
                <a:latin typeface="Montserrat"/>
              </a:rPr>
              <a:t>October 1940</a:t>
            </a:r>
          </a:p>
          <a:p>
            <a:pPr marL="841999" lvl="1" indent="-420999">
              <a:lnSpc>
                <a:spcPts val="4679"/>
              </a:lnSpc>
              <a:buFont typeface="Arial"/>
              <a:buChar char="•"/>
            </a:pPr>
            <a:r>
              <a:rPr lang="en-US" sz="3899">
                <a:solidFill>
                  <a:srgbClr val="233DFF"/>
                </a:solidFill>
                <a:latin typeface="Montserrat"/>
              </a:rPr>
              <a:t>Thousands of Jews died daily.</a:t>
            </a:r>
          </a:p>
          <a:p>
            <a:pPr>
              <a:lnSpc>
                <a:spcPts val="3239"/>
              </a:lnSpc>
            </a:pPr>
            <a:endParaRPr lang="en-US" sz="3899">
              <a:solidFill>
                <a:srgbClr val="233DFF"/>
              </a:solidFill>
              <a:latin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45231" y="586504"/>
            <a:ext cx="6389453" cy="57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99"/>
              </a:lnSpc>
            </a:pPr>
            <a:r>
              <a:rPr lang="en-US" sz="3999">
                <a:solidFill>
                  <a:srgbClr val="FFFFFF"/>
                </a:solidFill>
                <a:latin typeface="Montserrat Bold"/>
              </a:rPr>
              <a:t>What if we start here?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3421" y="1556495"/>
            <a:ext cx="11139254" cy="126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19"/>
              </a:lnSpc>
            </a:pPr>
            <a:r>
              <a:rPr lang="en-US" sz="2999">
                <a:solidFill>
                  <a:srgbClr val="233DFF"/>
                </a:solidFill>
                <a:latin typeface="Montserrat Italics"/>
              </a:rPr>
              <a:t>What is missed?</a:t>
            </a:r>
          </a:p>
          <a:p>
            <a:pPr>
              <a:lnSpc>
                <a:spcPts val="5219"/>
              </a:lnSpc>
            </a:pPr>
            <a:r>
              <a:rPr lang="en-US" sz="2999">
                <a:solidFill>
                  <a:srgbClr val="233DFF"/>
                </a:solidFill>
                <a:latin typeface="Montserrat Italics"/>
              </a:rPr>
              <a:t>How does this help us avoid repeating our mistakes?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559155" y="8064712"/>
            <a:ext cx="6164416" cy="2767392"/>
            <a:chOff x="0" y="0"/>
            <a:chExt cx="1119104" cy="5024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19104" cy="502400"/>
            </a:xfrm>
            <a:custGeom>
              <a:avLst/>
              <a:gdLst/>
              <a:ahLst/>
              <a:cxnLst/>
              <a:rect l="l" t="t" r="r" b="b"/>
              <a:pathLst>
                <a:path w="1119104" h="502400">
                  <a:moveTo>
                    <a:pt x="559552" y="0"/>
                  </a:moveTo>
                  <a:cubicBezTo>
                    <a:pt x="250520" y="0"/>
                    <a:pt x="0" y="112466"/>
                    <a:pt x="0" y="251200"/>
                  </a:cubicBezTo>
                  <a:cubicBezTo>
                    <a:pt x="0" y="389934"/>
                    <a:pt x="250520" y="502400"/>
                    <a:pt x="559552" y="502400"/>
                  </a:cubicBezTo>
                  <a:cubicBezTo>
                    <a:pt x="868584" y="502400"/>
                    <a:pt x="1119104" y="389934"/>
                    <a:pt x="1119104" y="251200"/>
                  </a:cubicBezTo>
                  <a:cubicBezTo>
                    <a:pt x="1119104" y="112466"/>
                    <a:pt x="868584" y="0"/>
                    <a:pt x="559552" y="0"/>
                  </a:cubicBezTo>
                  <a:close/>
                </a:path>
              </a:pathLst>
            </a:custGeom>
            <a:solidFill>
              <a:srgbClr val="1772CC"/>
            </a:solidFill>
            <a:ln cap="sq">
              <a:noFill/>
              <a:prstDash val="sysDot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104916" y="9000"/>
              <a:ext cx="909272" cy="446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404567" y="9235334"/>
            <a:ext cx="7320988" cy="537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2928" lvl="1" indent="-291464">
              <a:lnSpc>
                <a:spcPts val="4832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Montserrat Bold"/>
              </a:rPr>
              <a:t>US Japanese Internment starts Feb 1942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9B0244-A8D9-41E6-81B9-BAC592B8C96E}"/>
              </a:ext>
            </a:extLst>
          </p:cNvPr>
          <p:cNvSpPr txBox="1"/>
          <p:nvPr/>
        </p:nvSpPr>
        <p:spPr>
          <a:xfrm>
            <a:off x="5056423" y="8249568"/>
            <a:ext cx="5339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How did it happen?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98BFBA-97B1-4D1E-8AF7-F61C81070CF3}"/>
              </a:ext>
            </a:extLst>
          </p:cNvPr>
          <p:cNvSpPr txBox="1"/>
          <p:nvPr/>
        </p:nvSpPr>
        <p:spPr>
          <a:xfrm>
            <a:off x="5056422" y="8797062"/>
            <a:ext cx="5339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Could the Nazis have started here?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419785" y="-545104"/>
            <a:ext cx="11377208" cy="113772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632" y="707525"/>
            <a:ext cx="8871950" cy="8871950"/>
          </a:xfrm>
          <a:custGeom>
            <a:avLst/>
            <a:gdLst/>
            <a:ahLst/>
            <a:cxnLst/>
            <a:rect l="l" t="t" r="r" b="b"/>
            <a:pathLst>
              <a:path w="8871950" h="8871950">
                <a:moveTo>
                  <a:pt x="0" y="0"/>
                </a:moveTo>
                <a:lnTo>
                  <a:pt x="8871950" y="0"/>
                </a:lnTo>
                <a:lnTo>
                  <a:pt x="8871950" y="8871950"/>
                </a:lnTo>
                <a:lnTo>
                  <a:pt x="0" y="8871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25276" y="1330170"/>
            <a:ext cx="7626661" cy="762666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  <a:ln w="266700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69919" y="1774826"/>
            <a:ext cx="6737375" cy="6737348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5715" r="-5715" b="-67063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9307772" y="246999"/>
            <a:ext cx="10405836" cy="1209364"/>
            <a:chOff x="0" y="0"/>
            <a:chExt cx="3496822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96822" cy="406400"/>
            </a:xfrm>
            <a:custGeom>
              <a:avLst/>
              <a:gdLst/>
              <a:ahLst/>
              <a:cxnLst/>
              <a:rect l="l" t="t" r="r" b="b"/>
              <a:pathLst>
                <a:path w="3496822" h="406400">
                  <a:moveTo>
                    <a:pt x="3293622" y="0"/>
                  </a:moveTo>
                  <a:cubicBezTo>
                    <a:pt x="3405846" y="0"/>
                    <a:pt x="3496822" y="90976"/>
                    <a:pt x="3496822" y="203200"/>
                  </a:cubicBezTo>
                  <a:cubicBezTo>
                    <a:pt x="3496822" y="315424"/>
                    <a:pt x="3405846" y="406400"/>
                    <a:pt x="329362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772CC"/>
            </a:solidFill>
            <a:ln w="10477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49682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297178" y="9960981"/>
            <a:ext cx="7062911" cy="1081425"/>
            <a:chOff x="0" y="0"/>
            <a:chExt cx="2654245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54245" cy="406400"/>
            </a:xfrm>
            <a:custGeom>
              <a:avLst/>
              <a:gdLst/>
              <a:ahLst/>
              <a:cxnLst/>
              <a:rect l="l" t="t" r="r" b="b"/>
              <a:pathLst>
                <a:path w="2654245" h="406400">
                  <a:moveTo>
                    <a:pt x="2451045" y="0"/>
                  </a:moveTo>
                  <a:cubicBezTo>
                    <a:pt x="2563269" y="0"/>
                    <a:pt x="2654245" y="90976"/>
                    <a:pt x="2654245" y="203200"/>
                  </a:cubicBezTo>
                  <a:cubicBezTo>
                    <a:pt x="2654245" y="315424"/>
                    <a:pt x="2563269" y="406400"/>
                    <a:pt x="245104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65424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655436" y="9667918"/>
            <a:ext cx="8590251" cy="1081425"/>
            <a:chOff x="0" y="0"/>
            <a:chExt cx="3228220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228220" cy="406400"/>
            </a:xfrm>
            <a:custGeom>
              <a:avLst/>
              <a:gdLst/>
              <a:ahLst/>
              <a:cxnLst/>
              <a:rect l="l" t="t" r="r" b="b"/>
              <a:pathLst>
                <a:path w="3228220" h="406400">
                  <a:moveTo>
                    <a:pt x="3025020" y="0"/>
                  </a:moveTo>
                  <a:cubicBezTo>
                    <a:pt x="3137244" y="0"/>
                    <a:pt x="3228220" y="90976"/>
                    <a:pt x="3228220" y="203200"/>
                  </a:cubicBezTo>
                  <a:cubicBezTo>
                    <a:pt x="3228220" y="315424"/>
                    <a:pt x="3137244" y="406400"/>
                    <a:pt x="302502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165C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22822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0466670" y="5078623"/>
            <a:ext cx="6662957" cy="3363969"/>
          </a:xfrm>
          <a:custGeom>
            <a:avLst/>
            <a:gdLst/>
            <a:ahLst/>
            <a:cxnLst/>
            <a:rect l="l" t="t" r="r" b="b"/>
            <a:pathLst>
              <a:path w="6662957" h="3363969">
                <a:moveTo>
                  <a:pt x="0" y="0"/>
                </a:moveTo>
                <a:lnTo>
                  <a:pt x="6662957" y="0"/>
                </a:lnTo>
                <a:lnTo>
                  <a:pt x="6662957" y="3363969"/>
                </a:lnTo>
                <a:lnTo>
                  <a:pt x="0" y="33639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466670" y="577044"/>
            <a:ext cx="6922303" cy="57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99"/>
              </a:lnSpc>
            </a:pPr>
            <a:r>
              <a:rPr lang="en-US" sz="3999">
                <a:solidFill>
                  <a:srgbClr val="FFFFFF"/>
                </a:solidFill>
                <a:latin typeface="Montserrat Bold"/>
              </a:rPr>
              <a:t>What if we start here?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099068" y="3134669"/>
            <a:ext cx="9940606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6" lvl="1" indent="-345438">
              <a:lnSpc>
                <a:spcPts val="351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Montserrat Bold"/>
              </a:rPr>
              <a:t>Nativism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99068" y="4285508"/>
            <a:ext cx="8477479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6" lvl="1" indent="-345438">
              <a:lnSpc>
                <a:spcPts val="351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Montserrat Bold"/>
              </a:rPr>
              <a:t>May 1939 - the story of </a:t>
            </a:r>
            <a:r>
              <a:rPr lang="en-US" sz="3199">
                <a:solidFill>
                  <a:srgbClr val="233DFF"/>
                </a:solidFill>
                <a:latin typeface="Montserrat Bold Italics"/>
              </a:rPr>
              <a:t>The St. Louis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713226" y="8509267"/>
            <a:ext cx="8072024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Montserrat Italics"/>
              </a:rPr>
              <a:t>...and the Wolf chewed up the children and spit out their bones...But those were </a:t>
            </a:r>
            <a:r>
              <a:rPr lang="en-US" sz="2499">
                <a:solidFill>
                  <a:srgbClr val="000000"/>
                </a:solidFill>
                <a:latin typeface="Montserrat Bold Italics"/>
              </a:rPr>
              <a:t>Foreign Children</a:t>
            </a:r>
            <a:r>
              <a:rPr lang="en-US" sz="2499">
                <a:solidFill>
                  <a:srgbClr val="000000"/>
                </a:solidFill>
                <a:latin typeface="Montserrat Italics"/>
              </a:rPr>
              <a:t> and it really didn’t matter.” 1941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680874" y="1425883"/>
            <a:ext cx="10358800" cy="126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19"/>
              </a:lnSpc>
            </a:pPr>
            <a:r>
              <a:rPr lang="en-US" sz="2999">
                <a:solidFill>
                  <a:srgbClr val="233DFF"/>
                </a:solidFill>
                <a:latin typeface="Montserrat Italics"/>
              </a:rPr>
              <a:t>What is missed?</a:t>
            </a:r>
          </a:p>
          <a:p>
            <a:pPr algn="r">
              <a:lnSpc>
                <a:spcPts val="5219"/>
              </a:lnSpc>
            </a:pPr>
            <a:r>
              <a:rPr lang="en-US" sz="2999">
                <a:solidFill>
                  <a:srgbClr val="233DFF"/>
                </a:solidFill>
                <a:latin typeface="Montserrat Italics"/>
              </a:rPr>
              <a:t>How does this help us avoid repeating our mistakes?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94364" y="218793"/>
            <a:ext cx="9701211" cy="1557239"/>
            <a:chOff x="0" y="0"/>
            <a:chExt cx="253177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1770" cy="406400"/>
            </a:xfrm>
            <a:custGeom>
              <a:avLst/>
              <a:gdLst/>
              <a:ahLst/>
              <a:cxnLst/>
              <a:rect l="l" t="t" r="r" b="b"/>
              <a:pathLst>
                <a:path w="2531770" h="406400">
                  <a:moveTo>
                    <a:pt x="2328570" y="0"/>
                  </a:moveTo>
                  <a:cubicBezTo>
                    <a:pt x="2440795" y="0"/>
                    <a:pt x="2531770" y="90976"/>
                    <a:pt x="2531770" y="203200"/>
                  </a:cubicBezTo>
                  <a:cubicBezTo>
                    <a:pt x="2531770" y="315424"/>
                    <a:pt x="2440795" y="406400"/>
                    <a:pt x="232857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772CC"/>
            </a:solidFill>
            <a:ln w="8572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177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0609" y="9949166"/>
            <a:ext cx="14947732" cy="4688748"/>
            <a:chOff x="0" y="0"/>
            <a:chExt cx="2226818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26818" cy="698500"/>
            </a:xfrm>
            <a:custGeom>
              <a:avLst/>
              <a:gdLst/>
              <a:ahLst/>
              <a:cxnLst/>
              <a:rect l="l" t="t" r="r" b="b"/>
              <a:pathLst>
                <a:path w="2226818" h="698500">
                  <a:moveTo>
                    <a:pt x="2226818" y="349250"/>
                  </a:moveTo>
                  <a:lnTo>
                    <a:pt x="2023618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023618" y="0"/>
                  </a:lnTo>
                  <a:lnTo>
                    <a:pt x="2226818" y="349250"/>
                  </a:ln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1998218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842125" y="9746287"/>
            <a:ext cx="8590251" cy="1081425"/>
            <a:chOff x="0" y="0"/>
            <a:chExt cx="322822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28220" cy="406400"/>
            </a:xfrm>
            <a:custGeom>
              <a:avLst/>
              <a:gdLst/>
              <a:ahLst/>
              <a:cxnLst/>
              <a:rect l="l" t="t" r="r" b="b"/>
              <a:pathLst>
                <a:path w="3228220" h="406400">
                  <a:moveTo>
                    <a:pt x="3025020" y="0"/>
                  </a:moveTo>
                  <a:cubicBezTo>
                    <a:pt x="3137244" y="0"/>
                    <a:pt x="3228220" y="90976"/>
                    <a:pt x="3228220" y="203200"/>
                  </a:cubicBezTo>
                  <a:cubicBezTo>
                    <a:pt x="3228220" y="315424"/>
                    <a:pt x="3137244" y="406400"/>
                    <a:pt x="302502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165C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22822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621420" y="3862685"/>
            <a:ext cx="1310052" cy="1292038"/>
          </a:xfrm>
          <a:custGeom>
            <a:avLst/>
            <a:gdLst/>
            <a:ahLst/>
            <a:cxnLst/>
            <a:rect l="l" t="t" r="r" b="b"/>
            <a:pathLst>
              <a:path w="1310052" h="1292038">
                <a:moveTo>
                  <a:pt x="0" y="0"/>
                </a:moveTo>
                <a:lnTo>
                  <a:pt x="1310052" y="0"/>
                </a:lnTo>
                <a:lnTo>
                  <a:pt x="1310052" y="1292039"/>
                </a:lnTo>
                <a:lnTo>
                  <a:pt x="0" y="1292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-4128970" y="9746287"/>
            <a:ext cx="8590251" cy="1081425"/>
            <a:chOff x="0" y="0"/>
            <a:chExt cx="322822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28220" cy="406400"/>
            </a:xfrm>
            <a:custGeom>
              <a:avLst/>
              <a:gdLst/>
              <a:ahLst/>
              <a:cxnLst/>
              <a:rect l="l" t="t" r="r" b="b"/>
              <a:pathLst>
                <a:path w="3228220" h="406400">
                  <a:moveTo>
                    <a:pt x="3025020" y="0"/>
                  </a:moveTo>
                  <a:cubicBezTo>
                    <a:pt x="3137244" y="0"/>
                    <a:pt x="3228220" y="90976"/>
                    <a:pt x="3228220" y="203200"/>
                  </a:cubicBezTo>
                  <a:cubicBezTo>
                    <a:pt x="3228220" y="315424"/>
                    <a:pt x="3137244" y="406400"/>
                    <a:pt x="302502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165C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22822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1041545" y="-1082678"/>
            <a:ext cx="2454278" cy="245427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54764" y="-245433"/>
            <a:ext cx="1909391" cy="190939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65CB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33929" y="3226319"/>
            <a:ext cx="9560435" cy="6365657"/>
          </a:xfrm>
          <a:custGeom>
            <a:avLst/>
            <a:gdLst/>
            <a:ahLst/>
            <a:cxnLst/>
            <a:rect l="l" t="t" r="r" b="b"/>
            <a:pathLst>
              <a:path w="9560435" h="6365657">
                <a:moveTo>
                  <a:pt x="0" y="0"/>
                </a:moveTo>
                <a:lnTo>
                  <a:pt x="9560436" y="0"/>
                </a:lnTo>
                <a:lnTo>
                  <a:pt x="9560436" y="6365656"/>
                </a:lnTo>
                <a:lnTo>
                  <a:pt x="0" y="63656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9931472" y="3930855"/>
            <a:ext cx="7724389" cy="57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99"/>
              </a:lnSpc>
            </a:pPr>
            <a:r>
              <a:rPr lang="en-US" sz="3999">
                <a:solidFill>
                  <a:srgbClr val="233DFF"/>
                </a:solidFill>
                <a:latin typeface="Montserrat Bold"/>
              </a:rPr>
              <a:t>KRISTALLNACHT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785434" y="4779110"/>
            <a:ext cx="7473866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9"/>
              </a:lnSpc>
            </a:pPr>
            <a:r>
              <a:rPr lang="en-US" sz="3199">
                <a:solidFill>
                  <a:srgbClr val="000000"/>
                </a:solidFill>
                <a:latin typeface="Montserrat Bold"/>
              </a:rPr>
              <a:t>“The Night of Broken Glass”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00818" y="5981700"/>
            <a:ext cx="7282615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5" lvl="1" indent="-291463">
              <a:lnSpc>
                <a:spcPts val="323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Montserrat"/>
              </a:rPr>
              <a:t>Nazis destroyed Jewish property</a:t>
            </a:r>
          </a:p>
          <a:p>
            <a:pPr marL="582925" lvl="1" indent="-291463">
              <a:lnSpc>
                <a:spcPts val="323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Montserrat"/>
              </a:rPr>
              <a:t>Jews had to identify themselves.</a:t>
            </a:r>
          </a:p>
          <a:p>
            <a:pPr marL="582925" lvl="1" indent="-291463">
              <a:lnSpc>
                <a:spcPts val="323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Montserrat"/>
              </a:rPr>
              <a:t>Jews were not allowed in public areas.</a:t>
            </a:r>
          </a:p>
          <a:p>
            <a:pPr marL="582925" lvl="1" indent="-291463">
              <a:lnSpc>
                <a:spcPts val="323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Montserrat"/>
              </a:rPr>
              <a:t>Thousands of Jews were arrested.</a:t>
            </a:r>
          </a:p>
          <a:p>
            <a:pPr marL="1165850" lvl="2" indent="-388617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000000"/>
                </a:solidFill>
                <a:latin typeface="Montserrat"/>
              </a:rPr>
              <a:t>sent to camps</a:t>
            </a:r>
          </a:p>
          <a:p>
            <a:pPr marL="1165850" lvl="2" indent="-388617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000000"/>
                </a:solidFill>
                <a:latin typeface="Montserrat"/>
              </a:rPr>
              <a:t>fined for damages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105192" y="5499730"/>
            <a:ext cx="7473866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9"/>
              </a:lnSpc>
            </a:pPr>
            <a:r>
              <a:rPr lang="en-US" sz="3199">
                <a:solidFill>
                  <a:srgbClr val="233DFF"/>
                </a:solidFill>
                <a:latin typeface="Montserrat Bold"/>
              </a:rPr>
              <a:t>November 9, 1938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391141" y="737838"/>
            <a:ext cx="7092292" cy="57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</a:pPr>
            <a:r>
              <a:rPr lang="en-US" sz="3999">
                <a:solidFill>
                  <a:srgbClr val="FFFFFF"/>
                </a:solidFill>
                <a:latin typeface="Montserrat Bold"/>
              </a:rPr>
              <a:t>What if we start here?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966739" y="1767392"/>
            <a:ext cx="10321261" cy="1266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01"/>
              </a:lnSpc>
            </a:pPr>
            <a:r>
              <a:rPr lang="en-US" sz="2989">
                <a:solidFill>
                  <a:srgbClr val="233DFF"/>
                </a:solidFill>
                <a:latin typeface="Montserrat Italics"/>
              </a:rPr>
              <a:t>What is missed?</a:t>
            </a:r>
          </a:p>
          <a:p>
            <a:pPr algn="r">
              <a:lnSpc>
                <a:spcPts val="5201"/>
              </a:lnSpc>
            </a:pPr>
            <a:r>
              <a:rPr lang="en-US" sz="2989">
                <a:solidFill>
                  <a:srgbClr val="233DFF"/>
                </a:solidFill>
                <a:latin typeface="Montserrat Italics"/>
              </a:rPr>
              <a:t>How does this help us avoid repeating our mistakes?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524483" y="8805163"/>
            <a:ext cx="6749756" cy="2259988"/>
            <a:chOff x="0" y="0"/>
            <a:chExt cx="1225369" cy="41028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225369" cy="410284"/>
            </a:xfrm>
            <a:custGeom>
              <a:avLst/>
              <a:gdLst/>
              <a:ahLst/>
              <a:cxnLst/>
              <a:rect l="l" t="t" r="r" b="b"/>
              <a:pathLst>
                <a:path w="1225369" h="410284">
                  <a:moveTo>
                    <a:pt x="612684" y="0"/>
                  </a:moveTo>
                  <a:cubicBezTo>
                    <a:pt x="274308" y="0"/>
                    <a:pt x="0" y="91845"/>
                    <a:pt x="0" y="205142"/>
                  </a:cubicBezTo>
                  <a:cubicBezTo>
                    <a:pt x="0" y="318439"/>
                    <a:pt x="274308" y="410284"/>
                    <a:pt x="612684" y="410284"/>
                  </a:cubicBezTo>
                  <a:cubicBezTo>
                    <a:pt x="951060" y="410284"/>
                    <a:pt x="1225369" y="318439"/>
                    <a:pt x="1225369" y="205142"/>
                  </a:cubicBezTo>
                  <a:cubicBezTo>
                    <a:pt x="1225369" y="91845"/>
                    <a:pt x="951060" y="0"/>
                    <a:pt x="612684" y="0"/>
                  </a:cubicBezTo>
                  <a:close/>
                </a:path>
              </a:pathLst>
            </a:custGeom>
            <a:solidFill>
              <a:srgbClr val="1772CC"/>
            </a:solidFill>
            <a:ln cap="sq">
              <a:noFill/>
              <a:prstDash val="sysDot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100527" y="37004"/>
              <a:ext cx="995612" cy="371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18160" lvl="1" indent="-259080" algn="ctr">
                <a:lnSpc>
                  <a:spcPts val="3359"/>
                </a:lnSpc>
                <a:buFont typeface="Arial"/>
                <a:buChar char="•"/>
              </a:pPr>
              <a:r>
                <a:rPr lang="en-US" sz="2400" dirty="0">
                  <a:solidFill>
                    <a:srgbClr val="FFFFFF"/>
                  </a:solidFill>
                  <a:latin typeface="Montserrat Bold"/>
                </a:rPr>
                <a:t>Columbia TN Race Riots- 1946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9255D18-A1D6-410A-AAF2-E5DC903651CD}"/>
              </a:ext>
            </a:extLst>
          </p:cNvPr>
          <p:cNvSpPr txBox="1"/>
          <p:nvPr/>
        </p:nvSpPr>
        <p:spPr>
          <a:xfrm>
            <a:off x="1391328" y="9356830"/>
            <a:ext cx="5339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Could the Nazis have started here?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19D5FC-10B0-4970-9552-3FF3C8F5510B}"/>
              </a:ext>
            </a:extLst>
          </p:cNvPr>
          <p:cNvSpPr txBox="1"/>
          <p:nvPr/>
        </p:nvSpPr>
        <p:spPr>
          <a:xfrm>
            <a:off x="1360800" y="8920842"/>
            <a:ext cx="5339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How did it happen?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5147" y="284289"/>
            <a:ext cx="7991544" cy="1488822"/>
            <a:chOff x="0" y="0"/>
            <a:chExt cx="2196331" cy="4091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96331" cy="409176"/>
            </a:xfrm>
            <a:custGeom>
              <a:avLst/>
              <a:gdLst/>
              <a:ahLst/>
              <a:cxnLst/>
              <a:rect l="l" t="t" r="r" b="b"/>
              <a:pathLst>
                <a:path w="2196331" h="409176">
                  <a:moveTo>
                    <a:pt x="1993131" y="0"/>
                  </a:moveTo>
                  <a:cubicBezTo>
                    <a:pt x="2105355" y="0"/>
                    <a:pt x="2196331" y="91597"/>
                    <a:pt x="2196331" y="204588"/>
                  </a:cubicBezTo>
                  <a:cubicBezTo>
                    <a:pt x="2196331" y="317579"/>
                    <a:pt x="2105355" y="409176"/>
                    <a:pt x="1993131" y="409176"/>
                  </a:cubicBezTo>
                  <a:lnTo>
                    <a:pt x="203200" y="409176"/>
                  </a:lnTo>
                  <a:cubicBezTo>
                    <a:pt x="90976" y="409176"/>
                    <a:pt x="0" y="317579"/>
                    <a:pt x="0" y="204588"/>
                  </a:cubicBezTo>
                  <a:cubicBezTo>
                    <a:pt x="0" y="9159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772CC"/>
            </a:solidFill>
            <a:ln w="85725" cap="sq">
              <a:solidFill>
                <a:srgbClr val="0165C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96331" cy="4472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0609" y="9949166"/>
            <a:ext cx="14947732" cy="4688748"/>
            <a:chOff x="0" y="0"/>
            <a:chExt cx="2226818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26818" cy="698500"/>
            </a:xfrm>
            <a:custGeom>
              <a:avLst/>
              <a:gdLst/>
              <a:ahLst/>
              <a:cxnLst/>
              <a:rect l="l" t="t" r="r" b="b"/>
              <a:pathLst>
                <a:path w="2226818" h="698500">
                  <a:moveTo>
                    <a:pt x="2226818" y="349250"/>
                  </a:moveTo>
                  <a:lnTo>
                    <a:pt x="2023618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023618" y="0"/>
                  </a:lnTo>
                  <a:lnTo>
                    <a:pt x="2226818" y="349250"/>
                  </a:ln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1998218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842125" y="9746287"/>
            <a:ext cx="8590251" cy="1081425"/>
            <a:chOff x="0" y="0"/>
            <a:chExt cx="322822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28220" cy="406400"/>
            </a:xfrm>
            <a:custGeom>
              <a:avLst/>
              <a:gdLst/>
              <a:ahLst/>
              <a:cxnLst/>
              <a:rect l="l" t="t" r="r" b="b"/>
              <a:pathLst>
                <a:path w="3228220" h="406400">
                  <a:moveTo>
                    <a:pt x="3025020" y="0"/>
                  </a:moveTo>
                  <a:cubicBezTo>
                    <a:pt x="3137244" y="0"/>
                    <a:pt x="3228220" y="90976"/>
                    <a:pt x="3228220" y="203200"/>
                  </a:cubicBezTo>
                  <a:cubicBezTo>
                    <a:pt x="3228220" y="315424"/>
                    <a:pt x="3137244" y="406400"/>
                    <a:pt x="302502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165C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22822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897053" y="3755185"/>
            <a:ext cx="1454885" cy="1477041"/>
          </a:xfrm>
          <a:custGeom>
            <a:avLst/>
            <a:gdLst/>
            <a:ahLst/>
            <a:cxnLst/>
            <a:rect l="l" t="t" r="r" b="b"/>
            <a:pathLst>
              <a:path w="1454885" h="1477041">
                <a:moveTo>
                  <a:pt x="0" y="0"/>
                </a:moveTo>
                <a:lnTo>
                  <a:pt x="1454885" y="0"/>
                </a:lnTo>
                <a:lnTo>
                  <a:pt x="1454885" y="1477041"/>
                </a:lnTo>
                <a:lnTo>
                  <a:pt x="0" y="1477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365826" y="3924391"/>
            <a:ext cx="1414445" cy="1138628"/>
          </a:xfrm>
          <a:custGeom>
            <a:avLst/>
            <a:gdLst/>
            <a:ahLst/>
            <a:cxnLst/>
            <a:rect l="l" t="t" r="r" b="b"/>
            <a:pathLst>
              <a:path w="1414445" h="1138628">
                <a:moveTo>
                  <a:pt x="0" y="0"/>
                </a:moveTo>
                <a:lnTo>
                  <a:pt x="1414445" y="0"/>
                </a:lnTo>
                <a:lnTo>
                  <a:pt x="1414445" y="1138629"/>
                </a:lnTo>
                <a:lnTo>
                  <a:pt x="0" y="1138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4128970" y="9746287"/>
            <a:ext cx="8590251" cy="1081425"/>
            <a:chOff x="0" y="0"/>
            <a:chExt cx="3228220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28220" cy="406400"/>
            </a:xfrm>
            <a:custGeom>
              <a:avLst/>
              <a:gdLst/>
              <a:ahLst/>
              <a:cxnLst/>
              <a:rect l="l" t="t" r="r" b="b"/>
              <a:pathLst>
                <a:path w="3228220" h="406400">
                  <a:moveTo>
                    <a:pt x="3025020" y="0"/>
                  </a:moveTo>
                  <a:cubicBezTo>
                    <a:pt x="3137244" y="0"/>
                    <a:pt x="3228220" y="90976"/>
                    <a:pt x="3228220" y="203200"/>
                  </a:cubicBezTo>
                  <a:cubicBezTo>
                    <a:pt x="3228220" y="315424"/>
                    <a:pt x="3137244" y="406400"/>
                    <a:pt x="302502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165CB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22822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75695" y="407060"/>
            <a:ext cx="964540" cy="96454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72C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580555" y="619115"/>
            <a:ext cx="678745" cy="67874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65C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1885780" y="255743"/>
            <a:ext cx="5292229" cy="9284612"/>
          </a:xfrm>
          <a:custGeom>
            <a:avLst/>
            <a:gdLst/>
            <a:ahLst/>
            <a:cxnLst/>
            <a:rect l="l" t="t" r="r" b="b"/>
            <a:pathLst>
              <a:path w="5292229" h="9284612">
                <a:moveTo>
                  <a:pt x="0" y="0"/>
                </a:moveTo>
                <a:lnTo>
                  <a:pt x="5292229" y="0"/>
                </a:lnTo>
                <a:lnTo>
                  <a:pt x="5292229" y="9284612"/>
                </a:lnTo>
                <a:lnTo>
                  <a:pt x="0" y="92846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28700" y="793750"/>
            <a:ext cx="7092292" cy="57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</a:pPr>
            <a:r>
              <a:rPr lang="en-US" sz="3999">
                <a:solidFill>
                  <a:srgbClr val="FFFFFF"/>
                </a:solidFill>
                <a:latin typeface="Montserrat Bold"/>
              </a:rPr>
              <a:t>What if we start here?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83986" y="3713572"/>
            <a:ext cx="8250489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9"/>
              </a:lnSpc>
            </a:pPr>
            <a:r>
              <a:rPr lang="en-US" sz="3199">
                <a:solidFill>
                  <a:srgbClr val="000000"/>
                </a:solidFill>
                <a:latin typeface="Montserrat Bold"/>
              </a:rPr>
              <a:t>Nazi Policies of persecution of Jews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6413494" y="6782851"/>
            <a:ext cx="5483559" cy="3713547"/>
            <a:chOff x="0" y="0"/>
            <a:chExt cx="896916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96916" cy="812800"/>
            </a:xfrm>
            <a:custGeom>
              <a:avLst/>
              <a:gdLst/>
              <a:ahLst/>
              <a:cxnLst/>
              <a:rect l="l" t="t" r="r" b="b"/>
              <a:pathLst>
                <a:path w="896916" h="812800">
                  <a:moveTo>
                    <a:pt x="448458" y="0"/>
                  </a:moveTo>
                  <a:cubicBezTo>
                    <a:pt x="200781" y="0"/>
                    <a:pt x="0" y="181951"/>
                    <a:pt x="0" y="406400"/>
                  </a:cubicBezTo>
                  <a:cubicBezTo>
                    <a:pt x="0" y="630849"/>
                    <a:pt x="200781" y="812800"/>
                    <a:pt x="448458" y="812800"/>
                  </a:cubicBezTo>
                  <a:cubicBezTo>
                    <a:pt x="696134" y="812800"/>
                    <a:pt x="896916" y="630849"/>
                    <a:pt x="896916" y="406400"/>
                  </a:cubicBezTo>
                  <a:cubicBezTo>
                    <a:pt x="896916" y="181951"/>
                    <a:pt x="696134" y="0"/>
                    <a:pt x="448458" y="0"/>
                  </a:cubicBezTo>
                  <a:close/>
                </a:path>
              </a:pathLst>
            </a:custGeom>
            <a:solidFill>
              <a:srgbClr val="1772CC"/>
            </a:solidFill>
            <a:ln cap="sq">
              <a:noFill/>
              <a:prstDash val="sysDot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84086" y="38100"/>
              <a:ext cx="72874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6586804" y="8482149"/>
            <a:ext cx="6074516" cy="116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>
              <a:lnSpc>
                <a:spcPts val="4832"/>
              </a:lnSpc>
              <a:buFont typeface="Arial"/>
              <a:buChar char="•"/>
            </a:pPr>
            <a:r>
              <a:rPr lang="en-US" sz="2699" dirty="0">
                <a:solidFill>
                  <a:srgbClr val="FFFFFF"/>
                </a:solidFill>
                <a:latin typeface="Montserrat Bold"/>
              </a:rPr>
              <a:t>1896- Plessy v Ferguson</a:t>
            </a:r>
          </a:p>
          <a:p>
            <a:pPr marL="582928" lvl="1" indent="-291464">
              <a:lnSpc>
                <a:spcPts val="4832"/>
              </a:lnSpc>
              <a:buFont typeface="Arial"/>
              <a:buChar char="•"/>
            </a:pPr>
            <a:r>
              <a:rPr lang="en-US" sz="2699" dirty="0">
                <a:solidFill>
                  <a:srgbClr val="FFFFFF"/>
                </a:solidFill>
                <a:latin typeface="Montserrat Bold"/>
              </a:rPr>
              <a:t>1936 Olympics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28736" y="4299471"/>
            <a:ext cx="9151624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637" lvl="1" indent="-340319" algn="just">
              <a:lnSpc>
                <a:spcPts val="3783"/>
              </a:lnSpc>
              <a:buFont typeface="Arial"/>
              <a:buChar char="•"/>
            </a:pPr>
            <a:r>
              <a:rPr lang="en-US" sz="3152">
                <a:solidFill>
                  <a:srgbClr val="233DFF"/>
                </a:solidFill>
                <a:latin typeface="Montserrat Bold"/>
              </a:rPr>
              <a:t>Nuremburg Laws</a:t>
            </a:r>
            <a:r>
              <a:rPr lang="en-US" sz="3152">
                <a:solidFill>
                  <a:srgbClr val="000000"/>
                </a:solidFill>
                <a:latin typeface="Montserrat"/>
              </a:rPr>
              <a:t> - September 15, 1935</a:t>
            </a:r>
          </a:p>
          <a:p>
            <a:pPr marL="1361274" lvl="2" indent="-453758" algn="just">
              <a:lnSpc>
                <a:spcPts val="3783"/>
              </a:lnSpc>
              <a:buFont typeface="Arial"/>
              <a:buChar char="⚬"/>
            </a:pPr>
            <a:r>
              <a:rPr lang="en-US" sz="3152">
                <a:solidFill>
                  <a:srgbClr val="000000"/>
                </a:solidFill>
                <a:latin typeface="Montserrat"/>
              </a:rPr>
              <a:t>Stripped Jews of German citizenship.</a:t>
            </a:r>
          </a:p>
          <a:p>
            <a:pPr marL="1361274" lvl="2" indent="-453758" algn="just">
              <a:lnSpc>
                <a:spcPts val="3783"/>
              </a:lnSpc>
              <a:buFont typeface="Arial"/>
              <a:buChar char="⚬"/>
            </a:pPr>
            <a:r>
              <a:rPr lang="en-US" sz="3152">
                <a:solidFill>
                  <a:srgbClr val="000000"/>
                </a:solidFill>
                <a:latin typeface="Montserrat"/>
              </a:rPr>
              <a:t>Had to sell businesses to Aryan people.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83189" y="2022298"/>
            <a:ext cx="11139254" cy="126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19"/>
              </a:lnSpc>
            </a:pPr>
            <a:r>
              <a:rPr lang="en-US" sz="2999">
                <a:solidFill>
                  <a:srgbClr val="233DFF"/>
                </a:solidFill>
                <a:latin typeface="Montserrat Italics"/>
              </a:rPr>
              <a:t>What is missed?</a:t>
            </a:r>
          </a:p>
          <a:p>
            <a:pPr>
              <a:lnSpc>
                <a:spcPts val="5219"/>
              </a:lnSpc>
            </a:pPr>
            <a:r>
              <a:rPr lang="en-US" sz="2999">
                <a:solidFill>
                  <a:srgbClr val="233DFF"/>
                </a:solidFill>
                <a:latin typeface="Montserrat Italics"/>
              </a:rPr>
              <a:t>How does this help us avoid repeating our mistakes?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398564-B130-4B10-8F5D-BF0093223CE6}"/>
              </a:ext>
            </a:extLst>
          </p:cNvPr>
          <p:cNvSpPr txBox="1"/>
          <p:nvPr/>
        </p:nvSpPr>
        <p:spPr>
          <a:xfrm>
            <a:off x="6522463" y="7901565"/>
            <a:ext cx="5339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Could the Nazis have started here?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BF7826-5589-44E9-98FF-ACE8DAD9B78A}"/>
              </a:ext>
            </a:extLst>
          </p:cNvPr>
          <p:cNvSpPr txBox="1"/>
          <p:nvPr/>
        </p:nvSpPr>
        <p:spPr>
          <a:xfrm>
            <a:off x="6485462" y="7278846"/>
            <a:ext cx="5339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How did it happen?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4852ACC1E22440808C402C0C91CAD7" ma:contentTypeVersion="16" ma:contentTypeDescription="Create a new document." ma:contentTypeScope="" ma:versionID="1e6f22caa925607e988a48e88b40400d">
  <xsd:schema xmlns:xsd="http://www.w3.org/2001/XMLSchema" xmlns:xs="http://www.w3.org/2001/XMLSchema" xmlns:p="http://schemas.microsoft.com/office/2006/metadata/properties" xmlns:ns3="c856a6bc-12b5-4d26-a196-d933ad616d3d" xmlns:ns4="23ee004a-44b5-429e-b90a-d874061c14cc" targetNamespace="http://schemas.microsoft.com/office/2006/metadata/properties" ma:root="true" ma:fieldsID="cb3d4838d742e7afa06ec5762bb32be3" ns3:_="" ns4:_="">
    <xsd:import namespace="c856a6bc-12b5-4d26-a196-d933ad616d3d"/>
    <xsd:import namespace="23ee004a-44b5-429e-b90a-d874061c14c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6a6bc-12b5-4d26-a196-d933ad616d3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ee004a-44b5-429e-b90a-d874061c14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3ee004a-44b5-429e-b90a-d874061c14cc" xsi:nil="true"/>
  </documentManagement>
</p:properties>
</file>

<file path=customXml/itemProps1.xml><?xml version="1.0" encoding="utf-8"?>
<ds:datastoreItem xmlns:ds="http://schemas.openxmlformats.org/officeDocument/2006/customXml" ds:itemID="{D13F244C-909E-4D3C-BF62-E5E3A31C62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56a6bc-12b5-4d26-a196-d933ad616d3d"/>
    <ds:schemaRef ds:uri="23ee004a-44b5-429e-b90a-d874061c14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6B955F-A20C-40F0-967D-F265F7C5E4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9880B5-BA7D-431E-9907-FE41492B9E0C}">
  <ds:schemaRefs>
    <ds:schemaRef ds:uri="http://purl.org/dc/terms/"/>
    <ds:schemaRef ds:uri="http://schemas.microsoft.com/office/2006/documentManagement/types"/>
    <ds:schemaRef ds:uri="http://purl.org/dc/dcmitype/"/>
    <ds:schemaRef ds:uri="23ee004a-44b5-429e-b90a-d874061c14cc"/>
    <ds:schemaRef ds:uri="c856a6bc-12b5-4d26-a196-d933ad616d3d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5537</TotalTime>
  <Words>597</Words>
  <Application>Microsoft Office PowerPoint</Application>
  <PresentationFormat>Custom</PresentationFormat>
  <Paragraphs>110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Montserrat Semi-Bold</vt:lpstr>
      <vt:lpstr>Montserrat Bold Italics</vt:lpstr>
      <vt:lpstr>Calibri</vt:lpstr>
      <vt:lpstr>Montserrat Italics</vt:lpstr>
      <vt:lpstr>Montserrat Bold</vt:lpstr>
      <vt:lpstr>Montserrat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MTSU Holocaust Day</dc:title>
  <cp:lastModifiedBy>Lee Ramsey</cp:lastModifiedBy>
  <cp:revision>2</cp:revision>
  <dcterms:created xsi:type="dcterms:W3CDTF">2006-08-16T00:00:00Z</dcterms:created>
  <dcterms:modified xsi:type="dcterms:W3CDTF">2023-11-14T14:24:06Z</dcterms:modified>
  <dc:identifier>DAFzxitt2OI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0x010100914852ACC1E22440808C402C0C91CAD7</vt:lpwstr>
  </property>
</Properties>
</file>